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88" r:id="rId5"/>
    <p:sldId id="289" r:id="rId6"/>
    <p:sldId id="298" r:id="rId7"/>
    <p:sldId id="290" r:id="rId8"/>
    <p:sldId id="291" r:id="rId9"/>
    <p:sldId id="299" r:id="rId10"/>
    <p:sldId id="292" r:id="rId11"/>
    <p:sldId id="294" r:id="rId12"/>
    <p:sldId id="295" r:id="rId13"/>
    <p:sldId id="300" r:id="rId14"/>
    <p:sldId id="301" r:id="rId15"/>
    <p:sldId id="296" r:id="rId16"/>
    <p:sldId id="297" r:id="rId17"/>
    <p:sldId id="285" r:id="rId18"/>
    <p:sldId id="286" r:id="rId19"/>
    <p:sldId id="287" r:id="rId20"/>
    <p:sldId id="279" r:id="rId21"/>
    <p:sldId id="263" r:id="rId22"/>
    <p:sldId id="280" r:id="rId23"/>
    <p:sldId id="282" r:id="rId24"/>
    <p:sldId id="260" r:id="rId25"/>
    <p:sldId id="281" r:id="rId26"/>
    <p:sldId id="284" r:id="rId27"/>
    <p:sldId id="293" r:id="rId28"/>
    <p:sldId id="30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A87EC-D09C-4FCC-B7F8-54C3EAD303C7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F16D4-50DE-440C-8229-BEE076AFA4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642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usually limit the value of the decision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F0AAF-C425-D045-A569-0EE680C89E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6659-BCA9-D0C3-8B38-149B17117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93C82-7CA8-21F1-5A3A-21C9BD288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EC8D-6C8D-281E-86C7-70F957B1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4C6CC-C374-F810-534D-CB144B10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938D2-B9B3-F30D-DC68-056546F0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802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3237-6993-3EF6-0942-C54E217C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CF3EA-611B-FDA1-F51F-20B2624CC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01C3-AFBC-DE1C-C029-02D1F75B6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EC529-1EF9-FF10-8C11-8149BFF8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776A6-B496-3BAB-2747-E53519CF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99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288C0-2F42-974E-5FA5-B13F65CB2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EFCD5-7AFC-8968-B5D9-010B04A9E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DC92-9998-7795-EFE6-DB343D2A4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7CBF1-2E5F-6051-E0C6-FBE69201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5CEF7-4CBE-9CCD-622D-061C7025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95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6A5-F6E6-33B2-43A2-CAFC05CF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BD6A-1D7C-5D9A-27A4-E9C7A447E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3BF73-DAE3-A31E-739F-D5EEB108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9419-1FCD-A88C-D721-98E412D67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32315-DAA5-E462-74F8-B4F6BF85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78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803A-C570-D39B-8FB9-9EFF2368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8C596-3D73-44DF-2407-7C9406BE9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A029-C8A9-50DB-890B-1D3BD7BA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E54D-7BFE-6C58-1E5C-60494394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C18AD-9F23-9EBD-E179-8945554B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000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7BAD-762C-5783-E432-CDC8BB26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E999-BD6C-1E3D-BE22-6655FE0E7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A3AEE-2CE7-2CE4-71B1-88413BD6A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0E7F8-3977-A3CC-FC4B-6A504075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BBA1F-139C-E92F-F349-6BFBA7DB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BB8E8-D5E2-5258-5CA8-3DD3B862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C5E8-3EEF-A0E3-29A9-32442BD4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4984D-7D44-8A23-5BF3-3E894358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4F523-F5D4-F455-0F70-38710B0DA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E42EA-8F69-351C-9F93-C6BE18A6C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FF14D-6ECD-7C2C-265F-04AB8B243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E96FC-10C9-2DA0-82EB-3E5EA308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80312-4AD9-EB6F-A286-2089A239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85B9C-389C-B35F-0884-6C9553A8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29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937B-0F41-ACE5-7D2F-916B5601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94A607-5E64-938C-2760-9E46FA42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10502-2AC0-AA1D-2F13-5ADFB822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B0A62-D69B-DAF6-93E7-732CF341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04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D5B8E-37F8-9FD3-81C2-2A077149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B53E5-F2C3-AF1C-2C8A-484F73ED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3ED6-D0D5-1E8C-B3D9-9C776A7D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1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67D9-B472-0E08-B363-71131ECC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41AB-55E2-4848-AB5E-B23DE2D6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0D6A2-99D2-98D5-54B5-420A6EB11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47BB8-5AA7-C450-6702-B13D42D5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E6B86-B10C-C74A-45FA-0FDFDB81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09873-3DB9-B585-410E-A6C371A2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72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B015-9EEC-7369-EDD3-64042761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29BCF-FD40-A2A3-B475-D701A225A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EAD50-21B4-AA2D-F414-5DF37B1ED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BA789-B9D8-640D-BCEF-9B6848AB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10A2-95DE-5926-403A-63679D0B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8EFDB-B2E0-F4E5-832D-7575CC43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6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D7126-55ED-BCEE-73A3-1F499FBE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65E20-AD08-9C63-F5C4-46CDE1D0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7136C-5AAD-5F5C-D690-7E74496C6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5D185-BFB9-4409-A1CC-145DC61D83A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D9A1-F4E3-A1CA-AD8F-FD6142452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E55B7-9CD7-D24C-E1E2-73E1D7D83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65693-04EC-4AD9-B885-6C1D7613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66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00.png"/><Relationship Id="rId7" Type="http://schemas.openxmlformats.org/officeDocument/2006/relationships/image" Target="../media/image8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5.tiff"/><Relationship Id="rId5" Type="http://schemas.openxmlformats.org/officeDocument/2006/relationships/image" Target="../media/image61.png"/><Relationship Id="rId10" Type="http://schemas.openxmlformats.org/officeDocument/2006/relationships/image" Target="../media/image14.tiff"/><Relationship Id="rId4" Type="http://schemas.openxmlformats.org/officeDocument/2006/relationships/image" Target="../media/image51.pn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O2yX-lN3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eO2yX-lN3M?feature=oembed" TargetMode="Externa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ntasunny/symbiosis_2023/tree/mai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manufacturingtools.org/just-in-time-jit-production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2973-5F53-71FB-810E-9AA964D65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Primer on Inventory Optimization using Excel/Python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F0019-A840-572E-C468-784353007A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Dr.</a:t>
            </a:r>
            <a:r>
              <a:rPr lang="en-IN" dirty="0"/>
              <a:t> Sunil Chinta</a:t>
            </a:r>
          </a:p>
        </p:txBody>
      </p:sp>
    </p:spTree>
    <p:extLst>
      <p:ext uri="{BB962C8B-B14F-4D97-AF65-F5344CB8AC3E}">
        <p14:creationId xmlns:p14="http://schemas.microsoft.com/office/powerpoint/2010/main" val="3240933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52BD-DBA3-82CA-9314-29DC82D1F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News Vendor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1570B8-04A1-E3EC-52BF-18CC040B7799}"/>
              </a:ext>
            </a:extLst>
          </p:cNvPr>
          <p:cNvSpPr txBox="1"/>
          <p:nvPr/>
        </p:nvSpPr>
        <p:spPr>
          <a:xfrm>
            <a:off x="952500" y="1233487"/>
            <a:ext cx="3409950" cy="17621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Every day </a:t>
            </a:r>
            <a:r>
              <a:rPr lang="en-US" dirty="0"/>
              <a:t>a news vendor has to decide the </a:t>
            </a:r>
            <a:r>
              <a:rPr lang="en-US" i="1" dirty="0">
                <a:solidFill>
                  <a:schemeClr val="accent1"/>
                </a:solidFill>
              </a:rPr>
              <a:t>number of news papers</a:t>
            </a:r>
            <a:r>
              <a:rPr lang="en-US" dirty="0"/>
              <a:t> to be bought such that he minimizes the </a:t>
            </a:r>
            <a:r>
              <a:rPr lang="en-US" i="1" dirty="0">
                <a:solidFill>
                  <a:schemeClr val="accent1"/>
                </a:solidFill>
              </a:rPr>
              <a:t>total cost </a:t>
            </a:r>
            <a:r>
              <a:rPr lang="en-US" dirty="0"/>
              <a:t>which is the sum of </a:t>
            </a:r>
            <a:r>
              <a:rPr lang="en-US" i="1" dirty="0">
                <a:solidFill>
                  <a:schemeClr val="accent1"/>
                </a:solidFill>
              </a:rPr>
              <a:t>opportunity cost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excess ordering cost</a:t>
            </a:r>
            <a:endParaRPr lang="en-IN" i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8373A-E3C9-4189-73C2-0078E66933BF}"/>
              </a:ext>
            </a:extLst>
          </p:cNvPr>
          <p:cNvSpPr txBox="1"/>
          <p:nvPr/>
        </p:nvSpPr>
        <p:spPr>
          <a:xfrm>
            <a:off x="6286500" y="1233487"/>
            <a:ext cx="412432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Every season </a:t>
            </a:r>
            <a:r>
              <a:rPr lang="en-US" dirty="0"/>
              <a:t>a Buyer has to decide the quantity of fashion apparel to be bought such that he minimizes </a:t>
            </a:r>
            <a:r>
              <a:rPr lang="en-US" i="1" dirty="0">
                <a:solidFill>
                  <a:schemeClr val="accent1"/>
                </a:solidFill>
              </a:rPr>
              <a:t>the total cost </a:t>
            </a:r>
            <a:r>
              <a:rPr lang="en-US" dirty="0"/>
              <a:t>which is the sum of </a:t>
            </a:r>
            <a:r>
              <a:rPr lang="en-US" i="1" dirty="0">
                <a:solidFill>
                  <a:schemeClr val="accent1"/>
                </a:solidFill>
              </a:rPr>
              <a:t>opportunity cost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excess ordering cost</a:t>
            </a:r>
            <a:endParaRPr lang="en-IN" i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AB285-D8B9-6A6F-19CC-C4B537A7912C}"/>
                  </a:ext>
                </a:extLst>
              </p:cNvPr>
              <p:cNvSpPr txBox="1"/>
              <p:nvPr/>
            </p:nvSpPr>
            <p:spPr>
              <a:xfrm>
                <a:off x="952499" y="3429000"/>
                <a:ext cx="10201275" cy="2278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Probabilistic random demand (x) whose demand distribution is given by f (x)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No opportunity to re-order. A shortage cost of c</a:t>
                </a:r>
                <a:r>
                  <a:rPr lang="en-US" baseline="-25000" dirty="0"/>
                  <a:t>s</a:t>
                </a:r>
                <a:r>
                  <a:rPr lang="en-US" dirty="0"/>
                  <a:t> per unit is incurred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Excess inventory has to be salvaged. Excess inventory cost of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e</a:t>
                </a:r>
                <a:r>
                  <a:rPr lang="en-US" dirty="0"/>
                  <a:t> is incurred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Expected cost is given by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nary>
                      <m:nary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3AB285-D8B9-6A6F-19CC-C4B537A7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3429000"/>
                <a:ext cx="10201275" cy="2278316"/>
              </a:xfrm>
              <a:prstGeom prst="rect">
                <a:avLst/>
              </a:prstGeom>
              <a:blipFill>
                <a:blip r:embed="rId2"/>
                <a:stretch>
                  <a:fillRect l="-358" b="-33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57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37C9-CF4B-B1D2-2E16-5767763C5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11477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Optimize News Vendor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83DAE-B04A-5BF6-4FF9-DC2840978F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nary>
                      <m:nary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b="0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nary>
                      <m:nary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nary>
                      <m:nary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IN" b="0" dirty="0"/>
                  <a:t>=0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IN" b="0" dirty="0"/>
                  <a:t>=0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IN" b="0" dirty="0"/>
                  <a:t>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IN" b="0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endParaRPr lang="en-IN" b="0" dirty="0"/>
              </a:p>
              <a:p>
                <a:pPr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b="0" dirty="0"/>
                  <a:t>)</a:t>
                </a:r>
              </a:p>
              <a:p>
                <a:pPr>
                  <a:buFont typeface="Symbol" panose="05050102010706020507" pitchFamily="18" charset="2"/>
                  <a:buChar char="Þ"/>
                </a:pPr>
                <a:endParaRPr lang="en-IN" b="0" dirty="0"/>
              </a:p>
              <a:p>
                <a:pPr>
                  <a:buFont typeface="Symbol" panose="05050102010706020507" pitchFamily="18" charset="2"/>
                  <a:buChar char="Þ"/>
                </a:pPr>
                <a:endParaRPr lang="en-IN" b="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B83DAE-B04A-5BF6-4FF9-DC2840978F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 t="-4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07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4CB9-FC04-D262-F127-2291EEE1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081088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News Vendor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DAB72-FE73-9828-59C8-35A3CEAC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9" y="1438052"/>
            <a:ext cx="5824493" cy="322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A926A5-D17F-3ECB-62BC-8B9A5F0A42EA}"/>
              </a:ext>
            </a:extLst>
          </p:cNvPr>
          <p:cNvSpPr txBox="1"/>
          <p:nvPr/>
        </p:nvSpPr>
        <p:spPr>
          <a:xfrm>
            <a:off x="714375" y="1381125"/>
            <a:ext cx="453390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F(x) is probability of no stockout aka Type-1 service level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users understand the concept of service level well and goals are often set in the form of service levels. Costs are imputed from service 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users understand the concept of service level well and goals are often set in the form of service levels. Costs are imputed from service levels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37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DC76-BC1C-CAE5-0C88-AA0B4645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08108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Python Exercise: News Vendor (Poisson)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315C9-D553-11F5-8A74-A04878801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999"/>
            <a:ext cx="10515600" cy="49180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A seasonal seller sells certain apparel. </a:t>
            </a:r>
          </a:p>
          <a:p>
            <a:pPr>
              <a:lnSpc>
                <a:spcPct val="160000"/>
              </a:lnSpc>
            </a:pPr>
            <a:r>
              <a:rPr lang="en-US" dirty="0"/>
              <a:t>From his past experience he knows that demand for the season follows Poisson distribution with mean = 100.</a:t>
            </a:r>
          </a:p>
          <a:p>
            <a:pPr>
              <a:lnSpc>
                <a:spcPct val="160000"/>
              </a:lnSpc>
            </a:pPr>
            <a:r>
              <a:rPr lang="en-US" dirty="0"/>
              <a:t>He procures at a cost of $5 and sells it at a markup of 50%</a:t>
            </a:r>
          </a:p>
          <a:p>
            <a:pPr>
              <a:lnSpc>
                <a:spcPct val="160000"/>
              </a:lnSpc>
            </a:pPr>
            <a:r>
              <a:rPr lang="en-US" dirty="0"/>
              <a:t>Any unsold items are salvaged at $1 </a:t>
            </a:r>
          </a:p>
          <a:p>
            <a:pPr>
              <a:lnSpc>
                <a:spcPct val="160000"/>
              </a:lnSpc>
            </a:pPr>
            <a:r>
              <a:rPr lang="en-US" dirty="0"/>
              <a:t>What should be his optimal purchase quantity to maximize profit?</a:t>
            </a:r>
          </a:p>
          <a:p>
            <a:pPr>
              <a:lnSpc>
                <a:spcPct val="160000"/>
              </a:lnSpc>
            </a:pPr>
            <a:r>
              <a:rPr lang="en-IN" dirty="0"/>
              <a:t>Under stocking cost = ??</a:t>
            </a:r>
          </a:p>
          <a:p>
            <a:pPr lvl="1">
              <a:lnSpc>
                <a:spcPct val="160000"/>
              </a:lnSpc>
            </a:pPr>
            <a:r>
              <a:rPr lang="en-IN" dirty="0"/>
              <a:t>2.5</a:t>
            </a:r>
          </a:p>
          <a:p>
            <a:pPr>
              <a:lnSpc>
                <a:spcPct val="160000"/>
              </a:lnSpc>
            </a:pPr>
            <a:r>
              <a:rPr lang="en-IN" dirty="0"/>
              <a:t>Over stocking cost = ??</a:t>
            </a:r>
          </a:p>
          <a:p>
            <a:pPr lvl="1">
              <a:lnSpc>
                <a:spcPct val="160000"/>
              </a:lnSpc>
            </a:pPr>
            <a:r>
              <a:rPr lang="en-IN" dirty="0"/>
              <a:t>5-1 = 4</a:t>
            </a:r>
          </a:p>
          <a:p>
            <a:pPr>
              <a:lnSpc>
                <a:spcPct val="160000"/>
              </a:lnSpc>
            </a:pPr>
            <a:r>
              <a:rPr lang="en-IN" dirty="0"/>
              <a:t>F(X) = 2.5/(4+2.5) = 0.384</a:t>
            </a:r>
          </a:p>
          <a:p>
            <a:pPr>
              <a:lnSpc>
                <a:spcPct val="16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68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DC76-BC1C-CAE5-0C88-AA0B4645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Python Exercise: News Vendor (Empirical distribution)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315C9-D553-11F5-8A74-A04878801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1358900"/>
            <a:ext cx="10515600" cy="46799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Let’s assume seller doesn’t know about the exact probability distribution</a:t>
            </a:r>
          </a:p>
          <a:p>
            <a:pPr>
              <a:lnSpc>
                <a:spcPct val="150000"/>
              </a:lnSpc>
            </a:pPr>
            <a:r>
              <a:rPr lang="en-US" dirty="0"/>
              <a:t>Also assume the season lasts for 7 days</a:t>
            </a:r>
          </a:p>
          <a:p>
            <a:pPr>
              <a:lnSpc>
                <a:spcPct val="150000"/>
              </a:lnSpc>
            </a:pPr>
            <a:r>
              <a:rPr lang="en-US" dirty="0"/>
              <a:t>From his past experience, he knows that the daily sales can look like below: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30% of the times, no sale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20 % of the times, sale of 1 unit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30 % of the times, sale of 2 units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20% of the times, sale of 3 units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036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6B55-12D3-A93A-1856-2D3D9954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57190"/>
            <a:ext cx="10515600" cy="10096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Inventory Ordering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0BBE4-78DA-74E2-90A3-C101D5AF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5" y="776818"/>
            <a:ext cx="11174415" cy="3393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282A8-188F-3BB5-A587-0784849C3F48}"/>
              </a:ext>
            </a:extLst>
          </p:cNvPr>
          <p:cNvSpPr txBox="1"/>
          <p:nvPr/>
        </p:nvSpPr>
        <p:spPr>
          <a:xfrm>
            <a:off x="1028696" y="4258447"/>
            <a:ext cx="10134601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Inventory Policy is a rule or set of rules that govern the actions to be taken for a given state (inventory) of the system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Policy is a function that maps state to an action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an action is taken based on inventory policy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System goes to a new state (Inventory position)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 reward is generated by the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64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FE91-5ACD-3A74-DCF7-CF6BFE8F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57" y="-36157"/>
            <a:ext cx="10515600" cy="116681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Practical Inventory optimization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C873A4-2DF7-A98F-BB1D-015099175F31}"/>
              </a:ext>
            </a:extLst>
          </p:cNvPr>
          <p:cNvGrpSpPr/>
          <p:nvPr/>
        </p:nvGrpSpPr>
        <p:grpSpPr>
          <a:xfrm>
            <a:off x="5291030" y="1639871"/>
            <a:ext cx="7012548" cy="3973885"/>
            <a:chOff x="4449988" y="1275645"/>
            <a:chExt cx="7730079" cy="4380497"/>
          </a:xfrm>
        </p:grpSpPr>
        <p:sp>
          <p:nvSpPr>
            <p:cNvPr id="5" name="Triangle 6">
              <a:extLst>
                <a:ext uri="{FF2B5EF4-FFF2-40B4-BE49-F238E27FC236}">
                  <a16:creationId xmlns:a16="http://schemas.microsoft.com/office/drawing/2014/main" id="{46FC56B4-93F4-705F-3BF4-C4922F116805}"/>
                </a:ext>
              </a:extLst>
            </p:cNvPr>
            <p:cNvSpPr/>
            <p:nvPr/>
          </p:nvSpPr>
          <p:spPr>
            <a:xfrm>
              <a:off x="4449988" y="2893027"/>
              <a:ext cx="1761893" cy="113742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Vendor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E95BE7-16D3-3173-4B03-D4F74BF903E4}"/>
                </a:ext>
              </a:extLst>
            </p:cNvPr>
            <p:cNvSpPr/>
            <p:nvPr/>
          </p:nvSpPr>
          <p:spPr>
            <a:xfrm>
              <a:off x="7213600" y="3158736"/>
              <a:ext cx="880945" cy="7018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DC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E8DD092-ECF4-A862-4C15-B3FC52E9E072}"/>
                </a:ext>
              </a:extLst>
            </p:cNvPr>
            <p:cNvSpPr/>
            <p:nvPr/>
          </p:nvSpPr>
          <p:spPr>
            <a:xfrm>
              <a:off x="9938515" y="1427357"/>
              <a:ext cx="503999" cy="5039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S1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90C5C1-7FDB-9A9E-DB51-B34A6F4B28A3}"/>
                </a:ext>
              </a:extLst>
            </p:cNvPr>
            <p:cNvSpPr/>
            <p:nvPr/>
          </p:nvSpPr>
          <p:spPr>
            <a:xfrm>
              <a:off x="9938515" y="2133244"/>
              <a:ext cx="503999" cy="5039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S2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D98CF9-480A-0487-DE72-CCCBE5214B72}"/>
                </a:ext>
              </a:extLst>
            </p:cNvPr>
            <p:cNvSpPr/>
            <p:nvPr/>
          </p:nvSpPr>
          <p:spPr>
            <a:xfrm>
              <a:off x="9939444" y="2728334"/>
              <a:ext cx="503999" cy="5039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S3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7D7946-EED7-6BEC-75AE-62E97F58289D}"/>
                </a:ext>
              </a:extLst>
            </p:cNvPr>
            <p:cNvSpPr/>
            <p:nvPr/>
          </p:nvSpPr>
          <p:spPr>
            <a:xfrm>
              <a:off x="9938515" y="3304479"/>
              <a:ext cx="503999" cy="5039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S4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EE7728-EC52-50C1-7E68-2F6A2ECEFE87}"/>
                </a:ext>
              </a:extLst>
            </p:cNvPr>
            <p:cNvSpPr/>
            <p:nvPr/>
          </p:nvSpPr>
          <p:spPr>
            <a:xfrm>
              <a:off x="9938515" y="5061831"/>
              <a:ext cx="503697" cy="5039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13587F-8194-B50E-D76D-3590BFD5DFBA}"/>
                </a:ext>
              </a:extLst>
            </p:cNvPr>
            <p:cNvSpPr/>
            <p:nvPr/>
          </p:nvSpPr>
          <p:spPr>
            <a:xfrm>
              <a:off x="9995562" y="3940455"/>
              <a:ext cx="357768" cy="758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FD5682-3368-FF11-C13E-B71A0C2414B8}"/>
                </a:ext>
              </a:extLst>
            </p:cNvPr>
            <p:cNvCxnSpPr>
              <a:cxnSpLocks/>
              <a:stCxn id="5" idx="5"/>
            </p:cNvCxnSpPr>
            <p:nvPr/>
          </p:nvCxnSpPr>
          <p:spPr>
            <a:xfrm>
              <a:off x="5771408" y="3461739"/>
              <a:ext cx="1442192" cy="0"/>
            </a:xfrm>
            <a:prstGeom prst="straightConnector1">
              <a:avLst/>
            </a:prstGeom>
            <a:ln w="222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F9674F-FEC5-78A2-8666-030FBBB99CD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094545" y="1777427"/>
              <a:ext cx="1845336" cy="1732214"/>
            </a:xfrm>
            <a:prstGeom prst="straightConnector1">
              <a:avLst/>
            </a:prstGeom>
            <a:ln w="222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5A23F74-5C87-2514-FDE2-623E62D10FA4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094545" y="2360651"/>
              <a:ext cx="1845336" cy="1148990"/>
            </a:xfrm>
            <a:prstGeom prst="straightConnector1">
              <a:avLst/>
            </a:prstGeom>
            <a:ln w="222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F5587C-2487-78F1-10DF-BFEFBBA53AB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8094545" y="2955739"/>
              <a:ext cx="1845336" cy="553902"/>
            </a:xfrm>
            <a:prstGeom prst="straightConnector1">
              <a:avLst/>
            </a:prstGeom>
            <a:ln w="222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8F39276-CE22-6ED5-E843-2EA28C94E34A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094545" y="3509641"/>
              <a:ext cx="1845336" cy="62371"/>
            </a:xfrm>
            <a:prstGeom prst="straightConnector1">
              <a:avLst/>
            </a:prstGeom>
            <a:ln w="222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872B24-BD6A-822C-4E1D-F1E98E52F9EB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094545" y="3509641"/>
              <a:ext cx="1845336" cy="1819723"/>
            </a:xfrm>
            <a:prstGeom prst="straightConnector1">
              <a:avLst/>
            </a:prstGeom>
            <a:ln w="22225" cap="rnd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F9E7614-1CAE-537F-0C0E-8417CF6B9E53}"/>
                </a:ext>
              </a:extLst>
            </p:cNvPr>
            <p:cNvSpPr/>
            <p:nvPr/>
          </p:nvSpPr>
          <p:spPr>
            <a:xfrm>
              <a:off x="9995562" y="4066479"/>
              <a:ext cx="357768" cy="758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Rounded Rectangle 25">
              <a:extLst>
                <a:ext uri="{FF2B5EF4-FFF2-40B4-BE49-F238E27FC236}">
                  <a16:creationId xmlns:a16="http://schemas.microsoft.com/office/drawing/2014/main" id="{32348C6E-2D52-BB96-0D3D-0506D69B81DE}"/>
                </a:ext>
              </a:extLst>
            </p:cNvPr>
            <p:cNvSpPr/>
            <p:nvPr/>
          </p:nvSpPr>
          <p:spPr>
            <a:xfrm>
              <a:off x="6581236" y="3226081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6">
              <a:extLst>
                <a:ext uri="{FF2B5EF4-FFF2-40B4-BE49-F238E27FC236}">
                  <a16:creationId xmlns:a16="http://schemas.microsoft.com/office/drawing/2014/main" id="{FA49F856-4EAC-C575-EDF9-ADA8682C4A29}"/>
                </a:ext>
              </a:extLst>
            </p:cNvPr>
            <p:cNvSpPr/>
            <p:nvPr/>
          </p:nvSpPr>
          <p:spPr>
            <a:xfrm>
              <a:off x="6780200" y="3226081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7">
              <a:extLst>
                <a:ext uri="{FF2B5EF4-FFF2-40B4-BE49-F238E27FC236}">
                  <a16:creationId xmlns:a16="http://schemas.microsoft.com/office/drawing/2014/main" id="{14F3AAE9-B80C-E339-036F-3B2954636644}"/>
                </a:ext>
              </a:extLst>
            </p:cNvPr>
            <p:cNvSpPr/>
            <p:nvPr/>
          </p:nvSpPr>
          <p:spPr>
            <a:xfrm>
              <a:off x="6581236" y="3028397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8">
              <a:extLst>
                <a:ext uri="{FF2B5EF4-FFF2-40B4-BE49-F238E27FC236}">
                  <a16:creationId xmlns:a16="http://schemas.microsoft.com/office/drawing/2014/main" id="{E23BE0DB-59A2-3279-5EA7-5110A2453258}"/>
                </a:ext>
              </a:extLst>
            </p:cNvPr>
            <p:cNvSpPr/>
            <p:nvPr/>
          </p:nvSpPr>
          <p:spPr>
            <a:xfrm>
              <a:off x="6780200" y="3028397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9">
              <a:extLst>
                <a:ext uri="{FF2B5EF4-FFF2-40B4-BE49-F238E27FC236}">
                  <a16:creationId xmlns:a16="http://schemas.microsoft.com/office/drawing/2014/main" id="{FB724453-A875-E997-6963-B7D1C3E487E5}"/>
                </a:ext>
              </a:extLst>
            </p:cNvPr>
            <p:cNvSpPr/>
            <p:nvPr/>
          </p:nvSpPr>
          <p:spPr>
            <a:xfrm>
              <a:off x="6581236" y="2837743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30">
              <a:extLst>
                <a:ext uri="{FF2B5EF4-FFF2-40B4-BE49-F238E27FC236}">
                  <a16:creationId xmlns:a16="http://schemas.microsoft.com/office/drawing/2014/main" id="{E2EAC06A-E072-625F-039B-C8A0C3F0EE8E}"/>
                </a:ext>
              </a:extLst>
            </p:cNvPr>
            <p:cNvSpPr/>
            <p:nvPr/>
          </p:nvSpPr>
          <p:spPr>
            <a:xfrm>
              <a:off x="6780200" y="2837743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9D4E8E-0C12-1156-AD83-2C7E8DB414AC}"/>
                </a:ext>
              </a:extLst>
            </p:cNvPr>
            <p:cNvSpPr txBox="1"/>
            <p:nvPr/>
          </p:nvSpPr>
          <p:spPr>
            <a:xfrm>
              <a:off x="6126484" y="2526251"/>
              <a:ext cx="1469466" cy="254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Vendor Case Pack</a:t>
              </a:r>
            </a:p>
          </p:txBody>
        </p:sp>
        <p:sp>
          <p:nvSpPr>
            <p:cNvPr id="27" name="Rounded Rectangle 32">
              <a:extLst>
                <a:ext uri="{FF2B5EF4-FFF2-40B4-BE49-F238E27FC236}">
                  <a16:creationId xmlns:a16="http://schemas.microsoft.com/office/drawing/2014/main" id="{56BC7CC4-5EF0-3AB8-A4AF-CAB5D6C8550A}"/>
                </a:ext>
              </a:extLst>
            </p:cNvPr>
            <p:cNvSpPr/>
            <p:nvPr/>
          </p:nvSpPr>
          <p:spPr>
            <a:xfrm>
              <a:off x="8953513" y="4285043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33">
              <a:extLst>
                <a:ext uri="{FF2B5EF4-FFF2-40B4-BE49-F238E27FC236}">
                  <a16:creationId xmlns:a16="http://schemas.microsoft.com/office/drawing/2014/main" id="{8856851E-69FD-359E-F339-4AF29BF0BECE}"/>
                </a:ext>
              </a:extLst>
            </p:cNvPr>
            <p:cNvSpPr/>
            <p:nvPr/>
          </p:nvSpPr>
          <p:spPr>
            <a:xfrm>
              <a:off x="9144475" y="4285043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34">
              <a:extLst>
                <a:ext uri="{FF2B5EF4-FFF2-40B4-BE49-F238E27FC236}">
                  <a16:creationId xmlns:a16="http://schemas.microsoft.com/office/drawing/2014/main" id="{027BE329-2052-69D3-31F5-0396A304ABE9}"/>
                </a:ext>
              </a:extLst>
            </p:cNvPr>
            <p:cNvSpPr/>
            <p:nvPr/>
          </p:nvSpPr>
          <p:spPr>
            <a:xfrm>
              <a:off x="8953513" y="2776265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35">
              <a:extLst>
                <a:ext uri="{FF2B5EF4-FFF2-40B4-BE49-F238E27FC236}">
                  <a16:creationId xmlns:a16="http://schemas.microsoft.com/office/drawing/2014/main" id="{E6B39AD9-18F1-1631-3F80-BC3F41CFC099}"/>
                </a:ext>
              </a:extLst>
            </p:cNvPr>
            <p:cNvSpPr/>
            <p:nvPr/>
          </p:nvSpPr>
          <p:spPr>
            <a:xfrm>
              <a:off x="9149157" y="2776265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6">
              <a:extLst>
                <a:ext uri="{FF2B5EF4-FFF2-40B4-BE49-F238E27FC236}">
                  <a16:creationId xmlns:a16="http://schemas.microsoft.com/office/drawing/2014/main" id="{A525CEB4-0627-870B-8FCE-8E7B940D3E69}"/>
                </a:ext>
              </a:extLst>
            </p:cNvPr>
            <p:cNvSpPr/>
            <p:nvPr/>
          </p:nvSpPr>
          <p:spPr>
            <a:xfrm>
              <a:off x="8953513" y="3458290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7">
              <a:extLst>
                <a:ext uri="{FF2B5EF4-FFF2-40B4-BE49-F238E27FC236}">
                  <a16:creationId xmlns:a16="http://schemas.microsoft.com/office/drawing/2014/main" id="{6C1B4CDD-EFD5-0844-6F86-6568A066ED0D}"/>
                </a:ext>
              </a:extLst>
            </p:cNvPr>
            <p:cNvSpPr/>
            <p:nvPr/>
          </p:nvSpPr>
          <p:spPr>
            <a:xfrm>
              <a:off x="9155797" y="3458290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BA5176-D072-4CD9-0375-B90037064265}"/>
                </a:ext>
              </a:extLst>
            </p:cNvPr>
            <p:cNvSpPr txBox="1"/>
            <p:nvPr/>
          </p:nvSpPr>
          <p:spPr>
            <a:xfrm>
              <a:off x="8861056" y="1708371"/>
              <a:ext cx="589482" cy="636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Store Ship Pack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299D049-B272-2D20-EBB7-470C785A067E}"/>
                </a:ext>
              </a:extLst>
            </p:cNvPr>
            <p:cNvCxnSpPr/>
            <p:nvPr/>
          </p:nvCxnSpPr>
          <p:spPr>
            <a:xfrm>
              <a:off x="10475926" y="1679356"/>
              <a:ext cx="34995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40">
              <a:extLst>
                <a:ext uri="{FF2B5EF4-FFF2-40B4-BE49-F238E27FC236}">
                  <a16:creationId xmlns:a16="http://schemas.microsoft.com/office/drawing/2014/main" id="{BB55C020-3849-AFD4-9D15-06347C5FC111}"/>
                </a:ext>
              </a:extLst>
            </p:cNvPr>
            <p:cNvSpPr/>
            <p:nvPr/>
          </p:nvSpPr>
          <p:spPr>
            <a:xfrm>
              <a:off x="10566238" y="1427357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B987053-2E2D-133C-E8EB-435C21F9544A}"/>
                </a:ext>
              </a:extLst>
            </p:cNvPr>
            <p:cNvCxnSpPr/>
            <p:nvPr/>
          </p:nvCxnSpPr>
          <p:spPr>
            <a:xfrm>
              <a:off x="10566238" y="2507117"/>
              <a:ext cx="34995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42">
              <a:extLst>
                <a:ext uri="{FF2B5EF4-FFF2-40B4-BE49-F238E27FC236}">
                  <a16:creationId xmlns:a16="http://schemas.microsoft.com/office/drawing/2014/main" id="{2C992609-FA3C-12F0-8A24-3B1733E9FA29}"/>
                </a:ext>
              </a:extLst>
            </p:cNvPr>
            <p:cNvSpPr/>
            <p:nvPr/>
          </p:nvSpPr>
          <p:spPr>
            <a:xfrm>
              <a:off x="10566238" y="2255118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A8C237-EA41-F71C-0B92-CB342536521D}"/>
                </a:ext>
              </a:extLst>
            </p:cNvPr>
            <p:cNvCxnSpPr/>
            <p:nvPr/>
          </p:nvCxnSpPr>
          <p:spPr>
            <a:xfrm>
              <a:off x="10566238" y="3163420"/>
              <a:ext cx="34995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44">
              <a:extLst>
                <a:ext uri="{FF2B5EF4-FFF2-40B4-BE49-F238E27FC236}">
                  <a16:creationId xmlns:a16="http://schemas.microsoft.com/office/drawing/2014/main" id="{A0944C86-7E88-20E1-F87C-8550E1013526}"/>
                </a:ext>
              </a:extLst>
            </p:cNvPr>
            <p:cNvSpPr/>
            <p:nvPr/>
          </p:nvSpPr>
          <p:spPr>
            <a:xfrm>
              <a:off x="10566238" y="2911421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BC4C5A7-FEB5-7A1F-7EBB-868BFBE7A13D}"/>
                </a:ext>
              </a:extLst>
            </p:cNvPr>
            <p:cNvCxnSpPr/>
            <p:nvPr/>
          </p:nvCxnSpPr>
          <p:spPr>
            <a:xfrm>
              <a:off x="10566238" y="5475830"/>
              <a:ext cx="34995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ounded Rectangle 46">
              <a:extLst>
                <a:ext uri="{FF2B5EF4-FFF2-40B4-BE49-F238E27FC236}">
                  <a16:creationId xmlns:a16="http://schemas.microsoft.com/office/drawing/2014/main" id="{B187D103-56FA-CBBB-4F9D-5C0B2362B64D}"/>
                </a:ext>
              </a:extLst>
            </p:cNvPr>
            <p:cNvSpPr/>
            <p:nvPr/>
          </p:nvSpPr>
          <p:spPr>
            <a:xfrm>
              <a:off x="10566238" y="5223831"/>
              <a:ext cx="180000" cy="180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33CDCFD8-16C5-8990-86F4-B625C0B594DA}"/>
                </a:ext>
              </a:extLst>
            </p:cNvPr>
            <p:cNvSpPr/>
            <p:nvPr/>
          </p:nvSpPr>
          <p:spPr>
            <a:xfrm>
              <a:off x="10893775" y="1275645"/>
              <a:ext cx="372534" cy="4380497"/>
            </a:xfrm>
            <a:prstGeom prst="rightBrac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4336BBB-C308-C0F2-6520-6645510CA688}"/>
                </a:ext>
              </a:extLst>
            </p:cNvPr>
            <p:cNvSpPr txBox="1"/>
            <p:nvPr/>
          </p:nvSpPr>
          <p:spPr>
            <a:xfrm>
              <a:off x="11231713" y="3301892"/>
              <a:ext cx="948354" cy="458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Customer demand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8C3A90-4E41-993B-CBE4-34AD770E79FF}"/>
                </a:ext>
              </a:extLst>
            </p:cNvPr>
            <p:cNvSpPr txBox="1"/>
            <p:nvPr/>
          </p:nvSpPr>
          <p:spPr>
            <a:xfrm>
              <a:off x="10427693" y="1977402"/>
              <a:ext cx="861079" cy="279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latin typeface="Helvetica for Target" panose="020B0504020202020204" pitchFamily="34" charset="77"/>
                  <a:ea typeface="Helvetica for Target" panose="020B0504020202020204" pitchFamily="34" charset="77"/>
                </a:rPr>
                <a:t>Eaches</a:t>
              </a:r>
              <a:endParaRPr lang="en-US" sz="1050" dirty="0">
                <a:latin typeface="Helvetica for Target" panose="020B0504020202020204" pitchFamily="34" charset="77"/>
                <a:ea typeface="Helvetica for Target" panose="020B0504020202020204" pitchFamily="34" charset="7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5DA4AAD-AAD4-0F7D-1BDE-98DDA687E56D}"/>
              </a:ext>
            </a:extLst>
          </p:cNvPr>
          <p:cNvSpPr txBox="1"/>
          <p:nvPr/>
        </p:nvSpPr>
        <p:spPr>
          <a:xfrm>
            <a:off x="176996" y="1215877"/>
            <a:ext cx="5219586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 practice, Inventory flows through a network of DCs/stores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From source (suppliers) to destination (stores or homes)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So, we have to solve a multi-“node” Inventory Optimization problem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State is joint inventory across all nodes (and between nodes)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Action is recommended movements of inventory between nodes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Reward is the aggregate of daily costs across the network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Space and Throughput constraints are multi-item costs/constraints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So, real-world problem is multi-node and multi-item (giant MDP)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667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72CAA-5EF7-E5E1-9625-652A928C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456"/>
            <a:ext cx="10515600" cy="108718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Service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BA9AC-258E-8FE4-F399-964390CC8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" y="1441576"/>
            <a:ext cx="10515600" cy="46940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</a:rPr>
              <a:t>The definition of service level is very significant in inventory control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</a:rPr>
              <a:t>Two commonly used service levels are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effectLst/>
              </a:rPr>
              <a:t>Type-1 service level: Probability of no stockout in an order cycle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	</a:t>
            </a:r>
            <a:r>
              <a:rPr lang="en-US" sz="1400" dirty="0"/>
              <a:t>P(X&lt;= Q)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effectLst/>
              </a:rPr>
              <a:t>Type-2 service level: Fill rate aka demand proportion met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ffectLst/>
              </a:rPr>
              <a:t>	</a:t>
            </a:r>
            <a:r>
              <a:rPr lang="en-US" sz="1400" dirty="0"/>
              <a:t>Fill Rate = E( Demand Fulfilled/Demand Requested)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</a:rPr>
              <a:t>Academic research often assumes type-1 service level in their models due to its mathematical tractability. While in practice, type-2 service level is a more common metric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4854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9D6C-7B6B-A951-57D1-85C35A2E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31"/>
            <a:ext cx="10515600" cy="103232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effectLst/>
              </a:rPr>
              <a:t>Service levels and Item velocities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4CD7C-80BC-5BEC-2E39-F1250BFC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2" y="1285875"/>
            <a:ext cx="4838700" cy="3371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04DBD-24D6-2D02-1347-6B9F0389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6825"/>
            <a:ext cx="5057775" cy="3390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BBB82F-A19A-8DD2-12DA-DCA669776587}"/>
              </a:ext>
            </a:extLst>
          </p:cNvPr>
          <p:cNvSpPr txBox="1"/>
          <p:nvPr/>
        </p:nvSpPr>
        <p:spPr>
          <a:xfrm>
            <a:off x="533019" y="4740021"/>
            <a:ext cx="4597146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Inventory level of 4 achieves a desired type-1 service level of 90% and type-2 service level of 97.4%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type-2 service ≥ type-1 service when P(demand = 0) → 0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18589-2B56-0CC1-50CF-E51DCBE84428}"/>
              </a:ext>
            </a:extLst>
          </p:cNvPr>
          <p:cNvSpPr txBox="1"/>
          <p:nvPr/>
        </p:nvSpPr>
        <p:spPr>
          <a:xfrm>
            <a:off x="6329934" y="4740021"/>
            <a:ext cx="4414266" cy="1351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-US" dirty="0"/>
              <a:t>Inventory level of 1 achieves a desired type-1 service level of 90% and type-2 service level of 80%</a:t>
            </a:r>
          </a:p>
          <a:p>
            <a:r>
              <a:rPr lang="en-US" dirty="0"/>
              <a:t>When P(demand = 0) ⋙ 0 i.e. for slow movers type-1 service ≥ type-2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0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1CB5-5B25-2BDB-5F76-BD61E8B4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853"/>
            <a:ext cx="10515600" cy="10096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Importance of accurate forecasting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EDC3-12E3-4000-DA76-8B8C62981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81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Good Probabilistic forecasting is the key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Use business centric metrics along with statistical error measures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Probabilistic forecasting matters more for stores when compared to distribution centers purely because of law of large numbers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Systematic biases will have multiplying affect as order cycles and lead times increase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Multi-level forecasting and forecast reconciliation always helps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Forecast accuracy is always a challenge. Divide and Conquer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Explainable and robust forecasts always wins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923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C865-4A4B-DE62-E5C5-9BA84237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249840"/>
            <a:ext cx="10515600" cy="7671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About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A9D16-5D1E-74AC-9ED2-25322D4E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48729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>
                <a:effectLst/>
              </a:rPr>
              <a:t>Working as an Independent consultant for multiple </a:t>
            </a:r>
            <a:r>
              <a:rPr lang="en-US" sz="2200" dirty="0"/>
              <a:t>entities</a:t>
            </a:r>
            <a:endParaRPr lang="en-US" sz="2200" dirty="0">
              <a:effectLst/>
            </a:endParaRPr>
          </a:p>
          <a:p>
            <a:pPr>
              <a:lnSpc>
                <a:spcPct val="200000"/>
              </a:lnSpc>
            </a:pPr>
            <a:r>
              <a:rPr lang="en-US" sz="2200" dirty="0">
                <a:effectLst/>
              </a:rPr>
              <a:t>Over 15+ years of experience in building Retail &amp; Supply Chain systems 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effectLst/>
              </a:rPr>
              <a:t>Previously worked for Target and JDA Software (now Blue Yonder)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effectLst/>
              </a:rPr>
              <a:t>PhD in Operations Research from IIT Madras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effectLst/>
              </a:rPr>
              <a:t>Check-out my profile: </a:t>
            </a:r>
            <a:r>
              <a:rPr lang="en-US" sz="2200" u="sng" dirty="0">
                <a:effectLst/>
              </a:rPr>
              <a:t>https://www.linkedin.com/in/sunilchinta/</a:t>
            </a:r>
            <a:endParaRPr lang="en-IN" sz="2200" u="sng" dirty="0"/>
          </a:p>
        </p:txBody>
      </p:sp>
    </p:spTree>
    <p:extLst>
      <p:ext uri="{BB962C8B-B14F-4D97-AF65-F5344CB8AC3E}">
        <p14:creationId xmlns:p14="http://schemas.microsoft.com/office/powerpoint/2010/main" val="173333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9E8F-27E6-B841-8C8C-D60F27A5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15" y="66099"/>
            <a:ext cx="9129132" cy="5805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Re-balance network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FA5D-6BCC-724B-8488-1330B94DA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69" y="479344"/>
            <a:ext cx="11474203" cy="3755817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</a:pPr>
            <a:r>
              <a:rPr lang="en-US" sz="1600" dirty="0"/>
              <a:t>You received a call from an Inventory analyst that DC B is soon going to be out of stock for a high selling seasonal item. Time is too short for a Vendor replenishment. Network inventory position revealed that DC A is sitting on too much of  inventory which will likely be a expensive markdown!</a:t>
            </a:r>
          </a:p>
          <a:p>
            <a:pPr marL="0" indent="0">
              <a:lnSpc>
                <a:spcPct val="200000"/>
              </a:lnSpc>
            </a:pPr>
            <a:r>
              <a:rPr lang="en-US" sz="1600" dirty="0"/>
              <a:t>You decided to transfer inventory from DC A to DC B. Transportation ops informed you that nodes A and B are not directly connected and inventory has to be flown through transshipment nodes. As this being a busy season and limited free capacity, the incremental flow between the nodes is limited. You can only transfer once due to time constraint. </a:t>
            </a:r>
          </a:p>
          <a:p>
            <a:pPr marL="0" indent="0">
              <a:lnSpc>
                <a:spcPct val="150000"/>
              </a:lnSpc>
            </a:pPr>
            <a:r>
              <a:rPr lang="en-US" sz="1600" dirty="0"/>
              <a:t>You need to determine the maximum you can transfer from DC A to DC B</a:t>
            </a:r>
            <a:r>
              <a:rPr lang="en-US" sz="1600" i="1" dirty="0"/>
              <a:t> (Formulate an LP)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3DD259-EF46-114A-BB03-93C40FC9B7CC}"/>
              </a:ext>
            </a:extLst>
          </p:cNvPr>
          <p:cNvGraphicFramePr>
            <a:graphicFrameLocks noGrp="1"/>
          </p:cNvGraphicFramePr>
          <p:nvPr/>
        </p:nvGraphicFramePr>
        <p:xfrm>
          <a:off x="1741289" y="4074101"/>
          <a:ext cx="3256792" cy="2717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16181385"/>
                    </a:ext>
                  </a:extLst>
                </a:gridCol>
                <a:gridCol w="1229043">
                  <a:extLst>
                    <a:ext uri="{9D8B030D-6E8A-4147-A177-3AD203B41FA5}">
                      <a16:colId xmlns:a16="http://schemas.microsoft.com/office/drawing/2014/main" val="328686605"/>
                    </a:ext>
                  </a:extLst>
                </a:gridCol>
                <a:gridCol w="1216219">
                  <a:extLst>
                    <a:ext uri="{9D8B030D-6E8A-4147-A177-3AD203B41FA5}">
                      <a16:colId xmlns:a16="http://schemas.microsoft.com/office/drawing/2014/main" val="371678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Destination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Capacity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15660"/>
                  </a:ext>
                </a:extLst>
              </a:tr>
              <a:tr h="267311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1</a:t>
                      </a:r>
                      <a:endParaRPr lang="en-US" sz="16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5656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40625"/>
                  </a:ext>
                </a:extLst>
              </a:tr>
              <a:tr h="274002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72665"/>
                  </a:ext>
                </a:extLst>
              </a:tr>
              <a:tr h="232742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22278"/>
                  </a:ext>
                </a:extLst>
              </a:tr>
              <a:tr h="280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92536"/>
                  </a:ext>
                </a:extLst>
              </a:tr>
              <a:tr h="280692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02914"/>
                  </a:ext>
                </a:extLst>
              </a:tr>
              <a:tr h="239433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272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B6CA94-2EA2-8449-AFA6-B12C40621B37}"/>
              </a:ext>
            </a:extLst>
          </p:cNvPr>
          <p:cNvSpPr txBox="1"/>
          <p:nvPr/>
        </p:nvSpPr>
        <p:spPr>
          <a:xfrm>
            <a:off x="6742770" y="4541780"/>
            <a:ext cx="3155796" cy="174900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i="1" dirty="0"/>
              <a:t>1. What is the source &amp; sink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2. Plot network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3. What is the objective?</a:t>
            </a:r>
          </a:p>
          <a:p>
            <a:pPr>
              <a:lnSpc>
                <a:spcPct val="200000"/>
              </a:lnSpc>
            </a:pPr>
            <a:r>
              <a:rPr lang="en-US" sz="1400" i="1" dirty="0"/>
              <a:t>4. What are the decision variables?</a:t>
            </a:r>
          </a:p>
        </p:txBody>
      </p:sp>
    </p:spTree>
    <p:extLst>
      <p:ext uri="{BB962C8B-B14F-4D97-AF65-F5344CB8AC3E}">
        <p14:creationId xmlns:p14="http://schemas.microsoft.com/office/powerpoint/2010/main" val="49676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A6C-CF02-B048-B322-9AB7BA594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70" y="0"/>
            <a:ext cx="11661569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optimization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40BA-D4CA-D54D-841B-80965913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39" y="1481239"/>
            <a:ext cx="11373633" cy="50323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Decision Variables 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are the elements under the control of the decision-maker, and their values determine the solution of the model </a:t>
            </a: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Objective function: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Once we formulate the problem in mathematical terms, we have function/ criterion or objective, which we seek to maximize or minimize.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Constraints 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constraints are the restrictions or limitations on the decision variables.  </a:t>
            </a:r>
          </a:p>
          <a:p>
            <a:pPr>
              <a:lnSpc>
                <a:spcPct val="200000"/>
              </a:lnSpc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Lower bounds / Non negativity constraints: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Explicit constraints on decision variables that need to be specified to bound the feasible region.</a:t>
            </a:r>
          </a:p>
        </p:txBody>
      </p:sp>
    </p:spTree>
    <p:extLst>
      <p:ext uri="{BB962C8B-B14F-4D97-AF65-F5344CB8AC3E}">
        <p14:creationId xmlns:p14="http://schemas.microsoft.com/office/powerpoint/2010/main" val="3015871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A811-DA05-7D4E-A77F-11C989E3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4" y="35636"/>
            <a:ext cx="10782795" cy="55813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Re-balance network inventory: formulation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2976A0-3FF8-3746-823C-68BE23A937AD}"/>
              </a:ext>
            </a:extLst>
          </p:cNvPr>
          <p:cNvGrpSpPr/>
          <p:nvPr/>
        </p:nvGrpSpPr>
        <p:grpSpPr>
          <a:xfrm>
            <a:off x="6215348" y="1366601"/>
            <a:ext cx="3766172" cy="1767846"/>
            <a:chOff x="5018048" y="1601675"/>
            <a:chExt cx="3766172" cy="176784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59B109-78A7-EC4B-95CF-EC3DCC58CDB6}"/>
                </a:ext>
              </a:extLst>
            </p:cNvPr>
            <p:cNvSpPr/>
            <p:nvPr/>
          </p:nvSpPr>
          <p:spPr>
            <a:xfrm>
              <a:off x="5018048" y="2430965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3342BFA-0063-0D42-AFD8-9C344BEF64F1}"/>
                </a:ext>
              </a:extLst>
            </p:cNvPr>
            <p:cNvCxnSpPr/>
            <p:nvPr/>
          </p:nvCxnSpPr>
          <p:spPr>
            <a:xfrm flipV="1">
              <a:off x="5408342" y="1964087"/>
              <a:ext cx="680224" cy="561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6ABEC8-448D-1A4B-AA39-3DC5455AD8B7}"/>
                </a:ext>
              </a:extLst>
            </p:cNvPr>
            <p:cNvSpPr/>
            <p:nvPr/>
          </p:nvSpPr>
          <p:spPr>
            <a:xfrm>
              <a:off x="6066264" y="1601675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C401D6-44EB-DD45-A566-35CEBAC13BF3}"/>
                </a:ext>
              </a:extLst>
            </p:cNvPr>
            <p:cNvSpPr/>
            <p:nvPr/>
          </p:nvSpPr>
          <p:spPr>
            <a:xfrm>
              <a:off x="6088566" y="2912321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57BAF6-AD81-B84F-9384-9CB447F7A3F9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5430644" y="2659565"/>
              <a:ext cx="657922" cy="4146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C1B3FB-1F6A-694F-A14C-11DCDABAA52B}"/>
                </a:ext>
              </a:extLst>
            </p:cNvPr>
            <p:cNvSpPr/>
            <p:nvPr/>
          </p:nvSpPr>
          <p:spPr>
            <a:xfrm>
              <a:off x="7240815" y="2364108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87DDF0-F232-5146-859C-2395F49A43E1}"/>
                </a:ext>
              </a:extLst>
            </p:cNvPr>
            <p:cNvCxnSpPr>
              <a:cxnSpLocks/>
              <a:stCxn id="8" idx="6"/>
              <a:endCxn id="12" idx="1"/>
            </p:cNvCxnSpPr>
            <p:nvPr/>
          </p:nvCxnSpPr>
          <p:spPr>
            <a:xfrm>
              <a:off x="6478860" y="1830275"/>
              <a:ext cx="822378" cy="600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9361A8A-BF4C-9B40-AC76-19A8732B37E9}"/>
                </a:ext>
              </a:extLst>
            </p:cNvPr>
            <p:cNvCxnSpPr>
              <a:cxnSpLocks/>
              <a:stCxn id="9" idx="6"/>
              <a:endCxn id="12" idx="3"/>
            </p:cNvCxnSpPr>
            <p:nvPr/>
          </p:nvCxnSpPr>
          <p:spPr>
            <a:xfrm flipV="1">
              <a:off x="6501162" y="2754353"/>
              <a:ext cx="800076" cy="38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923CEF-9CDE-9642-9092-657FFB1B47CC}"/>
                </a:ext>
              </a:extLst>
            </p:cNvPr>
            <p:cNvSpPr/>
            <p:nvPr/>
          </p:nvSpPr>
          <p:spPr>
            <a:xfrm>
              <a:off x="8371624" y="2364108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5FA440-8FEB-C647-9CB2-81F7B85CF204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7653411" y="2592708"/>
              <a:ext cx="7396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DDB02F-AAD4-034B-A359-7D211F8C4476}"/>
                </a:ext>
              </a:extLst>
            </p:cNvPr>
            <p:cNvCxnSpPr>
              <a:cxnSpLocks/>
              <a:stCxn id="8" idx="6"/>
              <a:endCxn id="19" idx="0"/>
            </p:cNvCxnSpPr>
            <p:nvPr/>
          </p:nvCxnSpPr>
          <p:spPr>
            <a:xfrm>
              <a:off x="6478860" y="1830275"/>
              <a:ext cx="2099062" cy="5338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889D476-BAD4-6D41-AAF0-D6A1709F692E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6501162" y="2754353"/>
              <a:ext cx="1930885" cy="4094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5647D94-F446-7F43-998C-BA0B30BE56DE}"/>
                    </a:ext>
                  </a:extLst>
                </p:cNvPr>
                <p:cNvSpPr txBox="1"/>
                <p:nvPr/>
              </p:nvSpPr>
              <p:spPr>
                <a:xfrm>
                  <a:off x="5390216" y="2020154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5647D94-F446-7F43-998C-BA0B30BE5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216" y="2020154"/>
                  <a:ext cx="238848" cy="215444"/>
                </a:xfrm>
                <a:prstGeom prst="rect">
                  <a:avLst/>
                </a:prstGeom>
                <a:blipFill>
                  <a:blip r:embed="rId2"/>
                  <a:stretch>
                    <a:fillRect l="-10000" r="-1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66F2D93-7BB5-B447-854F-956B7B131E0B}"/>
                    </a:ext>
                  </a:extLst>
                </p:cNvPr>
                <p:cNvSpPr txBox="1"/>
                <p:nvPr/>
              </p:nvSpPr>
              <p:spPr>
                <a:xfrm>
                  <a:off x="5710814" y="2611166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66F2D93-7BB5-B447-854F-956B7B131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814" y="2611166"/>
                  <a:ext cx="238848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578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CB384C-7373-5E4A-A991-2787775151F7}"/>
                    </a:ext>
                  </a:extLst>
                </p:cNvPr>
                <p:cNvSpPr txBox="1"/>
                <p:nvPr/>
              </p:nvSpPr>
              <p:spPr>
                <a:xfrm>
                  <a:off x="7474944" y="1836397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CB384C-7373-5E4A-A991-278777515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944" y="1836397"/>
                  <a:ext cx="23884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D52AB89-4935-2245-8457-5E009038A0C4}"/>
                    </a:ext>
                  </a:extLst>
                </p:cNvPr>
                <p:cNvSpPr txBox="1"/>
                <p:nvPr/>
              </p:nvSpPr>
              <p:spPr>
                <a:xfrm>
                  <a:off x="6689337" y="2697367"/>
                  <a:ext cx="1394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D52AB89-4935-2245-8457-5E009038A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337" y="2697367"/>
                  <a:ext cx="139461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31D6655-8B58-214B-ABBD-05CF7E4897F1}"/>
                    </a:ext>
                  </a:extLst>
                </p:cNvPr>
                <p:cNvSpPr txBox="1"/>
                <p:nvPr/>
              </p:nvSpPr>
              <p:spPr>
                <a:xfrm>
                  <a:off x="6799528" y="2154020"/>
                  <a:ext cx="1394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31D6655-8B58-214B-ABBD-05CF7E489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528" y="2154020"/>
                  <a:ext cx="139461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2055543-A749-C143-A104-221EA39F19C2}"/>
                    </a:ext>
                  </a:extLst>
                </p:cNvPr>
                <p:cNvSpPr txBox="1"/>
                <p:nvPr/>
              </p:nvSpPr>
              <p:spPr>
                <a:xfrm>
                  <a:off x="7653411" y="2959086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2055543-A749-C143-A104-221EA39F19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3411" y="2959086"/>
                  <a:ext cx="23884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ECDBDF9-7D7E-6440-97F6-90CD844ECFB4}"/>
                    </a:ext>
                  </a:extLst>
                </p:cNvPr>
                <p:cNvSpPr txBox="1"/>
                <p:nvPr/>
              </p:nvSpPr>
              <p:spPr>
                <a:xfrm>
                  <a:off x="7779277" y="2310388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ECDBDF9-7D7E-6440-97F6-90CD844EC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277" y="2310388"/>
                  <a:ext cx="23884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0000" r="-1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DC3F78-8ADD-FA4B-BB29-EB17C8795745}"/>
                  </a:ext>
                </a:extLst>
              </p:cNvPr>
              <p:cNvSpPr txBox="1"/>
              <p:nvPr/>
            </p:nvSpPr>
            <p:spPr>
              <a:xfrm>
                <a:off x="1955022" y="3676986"/>
                <a:ext cx="1645707" cy="2611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0&lt;=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&lt;=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(</a:t>
                </a:r>
                <a:r>
                  <a:rPr lang="en-US" sz="1600" dirty="0" err="1"/>
                  <a:t>i,j</a:t>
                </a:r>
                <a:r>
                  <a:rPr lang="en-US" sz="1600" dirty="0"/>
                  <a:t>): valid arcs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: Arc capacities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DC3F78-8ADD-FA4B-BB29-EB17C879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22" y="3676986"/>
                <a:ext cx="1645707" cy="2611612"/>
              </a:xfrm>
              <a:prstGeom prst="rect">
                <a:avLst/>
              </a:prstGeom>
              <a:blipFill>
                <a:blip r:embed="rId9"/>
                <a:stretch>
                  <a:fillRect l="-6870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AD31614E-C1E0-8B46-B407-69554628D50A}"/>
              </a:ext>
            </a:extLst>
          </p:cNvPr>
          <p:cNvSpPr txBox="1"/>
          <p:nvPr/>
        </p:nvSpPr>
        <p:spPr>
          <a:xfrm>
            <a:off x="6089432" y="3502355"/>
            <a:ext cx="3688197" cy="296087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/>
              <a:t>Additional Info: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These are Max flow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Ford-Fulkerson</a:t>
            </a:r>
            <a:r>
              <a:rPr lang="en-US" sz="1400" dirty="0"/>
              <a:t> method is an efficient </a:t>
            </a:r>
            <a:r>
              <a:rPr lang="en-US" sz="1400" dirty="0" err="1"/>
              <a:t>algo</a:t>
            </a:r>
            <a:r>
              <a:rPr lang="en-US" sz="1400" dirty="0"/>
              <a:t>. to solve this problem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Shortest path &amp; Minimal spanning tree belong to same family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Solving as an LP always yields an integer solution: Uni-modularity: Think of matrix determinant 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6FB4972-2733-8B47-A34A-302B9313DC67}"/>
              </a:ext>
            </a:extLst>
          </p:cNvPr>
          <p:cNvGraphicFramePr>
            <a:graphicFrameLocks noGrp="1"/>
          </p:cNvGraphicFramePr>
          <p:nvPr/>
        </p:nvGraphicFramePr>
        <p:xfrm>
          <a:off x="1543705" y="667768"/>
          <a:ext cx="3256792" cy="2717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16181385"/>
                    </a:ext>
                  </a:extLst>
                </a:gridCol>
                <a:gridCol w="1229043">
                  <a:extLst>
                    <a:ext uri="{9D8B030D-6E8A-4147-A177-3AD203B41FA5}">
                      <a16:colId xmlns:a16="http://schemas.microsoft.com/office/drawing/2014/main" val="328686605"/>
                    </a:ext>
                  </a:extLst>
                </a:gridCol>
                <a:gridCol w="1216219">
                  <a:extLst>
                    <a:ext uri="{9D8B030D-6E8A-4147-A177-3AD203B41FA5}">
                      <a16:colId xmlns:a16="http://schemas.microsoft.com/office/drawing/2014/main" val="371678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Origin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Destination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Capacity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15660"/>
                  </a:ext>
                </a:extLst>
              </a:tr>
              <a:tr h="267311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1</a:t>
                      </a:r>
                      <a:endParaRPr lang="en-US" sz="16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565612"/>
                  </a:ext>
                </a:extLst>
              </a:tr>
              <a:tr h="259505">
                <a:tc>
                  <a:txBody>
                    <a:bodyPr/>
                    <a:lstStyle/>
                    <a:p>
                      <a:r>
                        <a:rPr lang="en-US" sz="1600" dirty="0"/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40625"/>
                  </a:ext>
                </a:extLst>
              </a:tr>
              <a:tr h="274002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72665"/>
                  </a:ext>
                </a:extLst>
              </a:tr>
              <a:tr h="232742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122278"/>
                  </a:ext>
                </a:extLst>
              </a:tr>
              <a:tr h="2806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92536"/>
                  </a:ext>
                </a:extLst>
              </a:tr>
              <a:tr h="280692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02914"/>
                  </a:ext>
                </a:extLst>
              </a:tr>
              <a:tr h="239433">
                <a:tc>
                  <a:txBody>
                    <a:bodyPr/>
                    <a:lstStyle/>
                    <a:p>
                      <a:r>
                        <a:rPr lang="en-US" sz="1600" dirty="0"/>
                        <a:t>I</a:t>
                      </a:r>
                      <a:r>
                        <a:rPr lang="en-US" sz="1600" baseline="-25000" dirty="0"/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2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3159-B431-F34E-95AA-1C383E6A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0" y="987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OR-Tools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ECCB1-9720-8F42-B852-5058F1D53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40" y="1146004"/>
            <a:ext cx="7057768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Open source software suite for Optimization developed by Google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 For Linear programming problems, it has an inbuilt solver called glop </a:t>
            </a:r>
            <a:r>
              <a:rPr lang="en-US" sz="2400" i="1" dirty="0"/>
              <a:t>(Google's linear programming system)</a:t>
            </a:r>
          </a:p>
          <a:p>
            <a:pPr algn="just">
              <a:lnSpc>
                <a:spcPct val="150000"/>
              </a:lnSpc>
            </a:pPr>
            <a:r>
              <a:rPr lang="en-US" sz="2400" dirty="0"/>
              <a:t>It can be integrated with commercial or open-source solvers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399B4-38A6-CD45-90E6-D4F4BA9D5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442" y="650424"/>
            <a:ext cx="3573957" cy="1699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C19EB-7904-554A-B03F-F097BA75F6D3}"/>
              </a:ext>
            </a:extLst>
          </p:cNvPr>
          <p:cNvSpPr txBox="1"/>
          <p:nvPr/>
        </p:nvSpPr>
        <p:spPr>
          <a:xfrm>
            <a:off x="185351" y="5881816"/>
            <a:ext cx="763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Installation:</a:t>
            </a:r>
          </a:p>
          <a:p>
            <a:r>
              <a:rPr lang="en-US" i="1" dirty="0"/>
              <a:t>python -m pip install --upgrade --user </a:t>
            </a:r>
            <a:r>
              <a:rPr lang="en-US" i="1" dirty="0" err="1"/>
              <a:t>ortools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56DB8C-AD9D-FE4E-82D0-88CAFED51C94}"/>
              </a:ext>
            </a:extLst>
          </p:cNvPr>
          <p:cNvSpPr txBox="1"/>
          <p:nvPr/>
        </p:nvSpPr>
        <p:spPr>
          <a:xfrm>
            <a:off x="8723871" y="2777524"/>
            <a:ext cx="28296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Solvers</a:t>
            </a:r>
          </a:p>
          <a:p>
            <a:r>
              <a:rPr lang="en-US" b="1" i="1" dirty="0"/>
              <a:t>Commercial: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CPLEX: The best!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Gurobi</a:t>
            </a:r>
            <a:r>
              <a:rPr lang="en-US" dirty="0"/>
              <a:t>: Target uses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FICO, LINDO, LINGO… </a:t>
            </a:r>
            <a:r>
              <a:rPr lang="en-US" i="1" dirty="0"/>
              <a:t>(Mid tier)</a:t>
            </a:r>
          </a:p>
          <a:p>
            <a:r>
              <a:rPr lang="en-US" b="1" i="1" dirty="0"/>
              <a:t>Open Source (use with caution!):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OR-Tools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COIN-OR (family of solvers)</a:t>
            </a:r>
          </a:p>
        </p:txBody>
      </p:sp>
    </p:spTree>
    <p:extLst>
      <p:ext uri="{BB962C8B-B14F-4D97-AF65-F5344CB8AC3E}">
        <p14:creationId xmlns:p14="http://schemas.microsoft.com/office/powerpoint/2010/main" val="276188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19D7-F356-6D45-9FA9-653AE9B5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34"/>
            <a:ext cx="10515600" cy="8829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OR-Tools: Basic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AEBE5-8950-F449-8FE0-9D9B450E3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9764"/>
            <a:ext cx="10515600" cy="5087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/>
              <a:t>ortools.linear_solver</a:t>
            </a:r>
            <a:r>
              <a:rPr lang="en-US" sz="2400" dirty="0"/>
              <a:t>. </a:t>
            </a:r>
            <a:r>
              <a:rPr lang="en-US" sz="2400" dirty="0" err="1"/>
              <a:t>pywraplp</a:t>
            </a:r>
            <a:r>
              <a:rPr lang="en-US" sz="2400" dirty="0"/>
              <a:t> : Python wrapper for or-tools </a:t>
            </a:r>
            <a:r>
              <a:rPr lang="en-US" sz="2400" dirty="0" err="1"/>
              <a:t>lp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err="1"/>
              <a:t>pywraplp.Solver</a:t>
            </a:r>
            <a:r>
              <a:rPr lang="en-US" sz="2400" dirty="0"/>
              <a:t>: Solver to be used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NumVar</a:t>
            </a:r>
            <a:r>
              <a:rPr lang="en-US" sz="2400" dirty="0"/>
              <a:t>(), </a:t>
            </a:r>
            <a:r>
              <a:rPr lang="en-US" sz="2400" dirty="0" err="1"/>
              <a:t>BoolVar</a:t>
            </a:r>
            <a:r>
              <a:rPr lang="en-US" sz="2400" dirty="0"/>
              <a:t>(), </a:t>
            </a:r>
            <a:r>
              <a:rPr lang="en-US" sz="2400" dirty="0" err="1"/>
              <a:t>IntVar</a:t>
            </a:r>
            <a:r>
              <a:rPr lang="en-US" sz="2400" dirty="0"/>
              <a:t>(): Continuous/Bool/</a:t>
            </a:r>
            <a:r>
              <a:rPr lang="en-US" sz="2400" dirty="0" err="1"/>
              <a:t>Int</a:t>
            </a:r>
            <a:r>
              <a:rPr lang="en-US" sz="2400" dirty="0"/>
              <a:t> variables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Objective(): Objective function specification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Constraint(), Add(): Addition of constraints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Solve(): Optimizes the model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Sum(): Summation expression over variables/constants</a:t>
            </a:r>
          </a:p>
        </p:txBody>
      </p:sp>
    </p:spTree>
    <p:extLst>
      <p:ext uri="{BB962C8B-B14F-4D97-AF65-F5344CB8AC3E}">
        <p14:creationId xmlns:p14="http://schemas.microsoft.com/office/powerpoint/2010/main" val="295458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1E20-15D0-3046-9E52-8FB1DF38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7" y="29554"/>
            <a:ext cx="10515600" cy="981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Network Rebalancing (revisited)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E947D0-FE4B-1242-8EAC-107D26CE5254}"/>
                  </a:ext>
                </a:extLst>
              </p:cNvPr>
              <p:cNvSpPr txBox="1"/>
              <p:nvPr/>
            </p:nvSpPr>
            <p:spPr>
              <a:xfrm>
                <a:off x="1050892" y="3130972"/>
                <a:ext cx="1645707" cy="2611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0&lt;=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&lt;=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pPr>
                  <a:lnSpc>
                    <a:spcPct val="150000"/>
                  </a:lnSpc>
                </a:pPr>
                <a:r>
                  <a:rPr lang="en-US" sz="1600" dirty="0"/>
                  <a:t>(</a:t>
                </a:r>
                <a:r>
                  <a:rPr lang="en-US" sz="1600" dirty="0" err="1"/>
                  <a:t>i,j</a:t>
                </a:r>
                <a:r>
                  <a:rPr lang="en-US" sz="1600" dirty="0"/>
                  <a:t>): valid arcs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: Arc capacities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E947D0-FE4B-1242-8EAC-107D26CE5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92" y="3130972"/>
                <a:ext cx="1645707" cy="2611612"/>
              </a:xfrm>
              <a:prstGeom prst="rect">
                <a:avLst/>
              </a:prstGeom>
              <a:blipFill>
                <a:blip r:embed="rId2"/>
                <a:stretch>
                  <a:fillRect l="-7692" b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051AFC2-DCFB-2F44-8D22-A40FAF294F1F}"/>
              </a:ext>
            </a:extLst>
          </p:cNvPr>
          <p:cNvGrpSpPr/>
          <p:nvPr/>
        </p:nvGrpSpPr>
        <p:grpSpPr>
          <a:xfrm>
            <a:off x="690510" y="953549"/>
            <a:ext cx="3766172" cy="1767846"/>
            <a:chOff x="5018048" y="1601675"/>
            <a:chExt cx="3766172" cy="176784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7532BB-ED06-4C41-9B25-DA2F98992267}"/>
                </a:ext>
              </a:extLst>
            </p:cNvPr>
            <p:cNvSpPr/>
            <p:nvPr/>
          </p:nvSpPr>
          <p:spPr>
            <a:xfrm>
              <a:off x="5018048" y="2430965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B7B92FB-0DF7-7640-994F-115F6E4FAC8E}"/>
                </a:ext>
              </a:extLst>
            </p:cNvPr>
            <p:cNvCxnSpPr/>
            <p:nvPr/>
          </p:nvCxnSpPr>
          <p:spPr>
            <a:xfrm flipV="1">
              <a:off x="5408342" y="1964087"/>
              <a:ext cx="680224" cy="5616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14C6A2-B934-EF40-A5CB-7C50CA38F49E}"/>
                </a:ext>
              </a:extLst>
            </p:cNvPr>
            <p:cNvSpPr/>
            <p:nvPr/>
          </p:nvSpPr>
          <p:spPr>
            <a:xfrm>
              <a:off x="6066264" y="1601675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09DB09-2778-F64A-9C5B-BEC77DCADEF8}"/>
                </a:ext>
              </a:extLst>
            </p:cNvPr>
            <p:cNvSpPr/>
            <p:nvPr/>
          </p:nvSpPr>
          <p:spPr>
            <a:xfrm>
              <a:off x="6088566" y="2912321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1AAC98-E0B1-514C-83BC-F8AE436EEF1A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5430644" y="2659565"/>
              <a:ext cx="657922" cy="4146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6946D1-1ED9-494E-8D1F-1E577D330FF6}"/>
                </a:ext>
              </a:extLst>
            </p:cNvPr>
            <p:cNvSpPr/>
            <p:nvPr/>
          </p:nvSpPr>
          <p:spPr>
            <a:xfrm>
              <a:off x="7240815" y="2364108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1200" baseline="-25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796C93-5FD7-D640-A81C-23608D7CC9D1}"/>
                </a:ext>
              </a:extLst>
            </p:cNvPr>
            <p:cNvCxnSpPr>
              <a:cxnSpLocks/>
              <a:stCxn id="8" idx="6"/>
              <a:endCxn id="11" idx="1"/>
            </p:cNvCxnSpPr>
            <p:nvPr/>
          </p:nvCxnSpPr>
          <p:spPr>
            <a:xfrm>
              <a:off x="6478860" y="1830275"/>
              <a:ext cx="822378" cy="6007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CD4880-17CE-B04E-B188-2F12BF30F1CA}"/>
                </a:ext>
              </a:extLst>
            </p:cNvPr>
            <p:cNvCxnSpPr>
              <a:cxnSpLocks/>
              <a:stCxn id="9" idx="6"/>
              <a:endCxn id="11" idx="3"/>
            </p:cNvCxnSpPr>
            <p:nvPr/>
          </p:nvCxnSpPr>
          <p:spPr>
            <a:xfrm flipV="1">
              <a:off x="6501162" y="2754353"/>
              <a:ext cx="800076" cy="38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46EA2E-7809-7148-9B38-724B4090A519}"/>
                </a:ext>
              </a:extLst>
            </p:cNvPr>
            <p:cNvSpPr/>
            <p:nvPr/>
          </p:nvSpPr>
          <p:spPr>
            <a:xfrm>
              <a:off x="8371624" y="2364108"/>
              <a:ext cx="412596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1504F3-9E7A-1244-9066-F21BB6496E29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7653411" y="2592708"/>
              <a:ext cx="7396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CDFDFF-D9F0-3A41-8C4F-054201E023BF}"/>
                </a:ext>
              </a:extLst>
            </p:cNvPr>
            <p:cNvCxnSpPr>
              <a:cxnSpLocks/>
              <a:stCxn id="8" idx="6"/>
              <a:endCxn id="14" idx="0"/>
            </p:cNvCxnSpPr>
            <p:nvPr/>
          </p:nvCxnSpPr>
          <p:spPr>
            <a:xfrm>
              <a:off x="6478860" y="1830275"/>
              <a:ext cx="2099062" cy="5338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72BF97-254E-B441-8EBF-F7158F0C6DD2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V="1">
              <a:off x="6501162" y="2754353"/>
              <a:ext cx="1930885" cy="4094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2943ED8-BC37-C64F-A13B-915AD213EAFA}"/>
                    </a:ext>
                  </a:extLst>
                </p:cNvPr>
                <p:cNvSpPr txBox="1"/>
                <p:nvPr/>
              </p:nvSpPr>
              <p:spPr>
                <a:xfrm>
                  <a:off x="5390216" y="2020154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5647D94-F446-7F43-998C-BA0B30BE5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216" y="2020154"/>
                  <a:ext cx="238848" cy="215444"/>
                </a:xfrm>
                <a:prstGeom prst="rect">
                  <a:avLst/>
                </a:prstGeom>
                <a:blipFill>
                  <a:blip r:embed="rId3"/>
                  <a:stretch>
                    <a:fillRect l="-10000" r="-1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2399AE-2883-9840-913F-C034E9AFCE6F}"/>
                    </a:ext>
                  </a:extLst>
                </p:cNvPr>
                <p:cNvSpPr txBox="1"/>
                <p:nvPr/>
              </p:nvSpPr>
              <p:spPr>
                <a:xfrm>
                  <a:off x="5710814" y="2611166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66F2D93-7BB5-B447-854F-956B7B131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814" y="2611166"/>
                  <a:ext cx="238848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5789" r="-1578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E17BED3-27F3-CE4E-B7F9-BF0E17A0BB8C}"/>
                    </a:ext>
                  </a:extLst>
                </p:cNvPr>
                <p:cNvSpPr txBox="1"/>
                <p:nvPr/>
              </p:nvSpPr>
              <p:spPr>
                <a:xfrm>
                  <a:off x="7474944" y="1836397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CB384C-7373-5E4A-A991-278777515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944" y="1836397"/>
                  <a:ext cx="23884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2E7C0E-E3E1-7D44-BC8A-FDD64491A219}"/>
                    </a:ext>
                  </a:extLst>
                </p:cNvPr>
                <p:cNvSpPr txBox="1"/>
                <p:nvPr/>
              </p:nvSpPr>
              <p:spPr>
                <a:xfrm>
                  <a:off x="6689337" y="2697367"/>
                  <a:ext cx="1394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D52AB89-4935-2245-8457-5E009038A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337" y="2697367"/>
                  <a:ext cx="139461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33333" r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FEF71A-BE73-4240-9FCD-9AC94C27C56B}"/>
                    </a:ext>
                  </a:extLst>
                </p:cNvPr>
                <p:cNvSpPr txBox="1"/>
                <p:nvPr/>
              </p:nvSpPr>
              <p:spPr>
                <a:xfrm>
                  <a:off x="6799528" y="2154020"/>
                  <a:ext cx="1394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31D6655-8B58-214B-ABBD-05CF7E489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528" y="2154020"/>
                  <a:ext cx="139461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DAA1B68-333D-FE4F-82A9-41F040A106DA}"/>
                    </a:ext>
                  </a:extLst>
                </p:cNvPr>
                <p:cNvSpPr txBox="1"/>
                <p:nvPr/>
              </p:nvSpPr>
              <p:spPr>
                <a:xfrm>
                  <a:off x="7653411" y="2959086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2055543-A749-C143-A104-221EA39F19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3411" y="2959086"/>
                  <a:ext cx="238848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2D8339-E175-4349-BA16-76E1EA50F716}"/>
                    </a:ext>
                  </a:extLst>
                </p:cNvPr>
                <p:cNvSpPr txBox="1"/>
                <p:nvPr/>
              </p:nvSpPr>
              <p:spPr>
                <a:xfrm>
                  <a:off x="7779277" y="2310388"/>
                  <a:ext cx="23884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ECDBDF9-7D7E-6440-97F6-90CD844ECF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9277" y="2310388"/>
                  <a:ext cx="23884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0000" r="-1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D824268-A1AE-CE46-88DB-47F5F9F50E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6306" y="905596"/>
            <a:ext cx="4855208" cy="9318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0088DB-AD43-5F4D-9C04-AFB50E9E35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0959" y="1894075"/>
            <a:ext cx="3945623" cy="49246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F45F20-C0C5-7E40-ACB5-38608B9F2BC6}"/>
              </a:ext>
            </a:extLst>
          </p:cNvPr>
          <p:cNvSpPr txBox="1"/>
          <p:nvPr/>
        </p:nvSpPr>
        <p:spPr>
          <a:xfrm>
            <a:off x="4104509" y="3441734"/>
            <a:ext cx="2830882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1. Write Python code to solve this specific formulation</a:t>
            </a:r>
          </a:p>
          <a:p>
            <a:r>
              <a:rPr lang="en-US" sz="2400" dirty="0"/>
              <a:t>2. Programmatically prove that linear and integer programming yields same solution</a:t>
            </a:r>
          </a:p>
        </p:txBody>
      </p:sp>
    </p:spTree>
    <p:extLst>
      <p:ext uri="{BB962C8B-B14F-4D97-AF65-F5344CB8AC3E}">
        <p14:creationId xmlns:p14="http://schemas.microsoft.com/office/powerpoint/2010/main" val="313663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B302-BC47-4ACD-D92B-EC114CFAE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Learnings from my personal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B40C7-FA6A-694C-0FB7-67C5F8BE3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370900"/>
            <a:ext cx="10515600" cy="45452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effectLst/>
              </a:rPr>
              <a:t>Master the art &amp; science of problem decomposition</a:t>
            </a:r>
          </a:p>
          <a:p>
            <a:pPr>
              <a:lnSpc>
                <a:spcPct val="160000"/>
              </a:lnSpc>
            </a:pPr>
            <a:r>
              <a:rPr lang="en-US" dirty="0">
                <a:effectLst/>
              </a:rPr>
              <a:t>Slightly inaccurate but robust models are better than accurate and non-robust models </a:t>
            </a:r>
          </a:p>
          <a:p>
            <a:pPr>
              <a:lnSpc>
                <a:spcPct val="160000"/>
              </a:lnSpc>
            </a:pPr>
            <a:r>
              <a:rPr lang="en-US" dirty="0">
                <a:effectLst/>
              </a:rPr>
              <a:t>Prefer </a:t>
            </a:r>
            <a:r>
              <a:rPr lang="en-US" b="1" i="1" dirty="0">
                <a:effectLst/>
              </a:rPr>
              <a:t>Glass-Box</a:t>
            </a:r>
            <a:r>
              <a:rPr lang="en-US" dirty="0">
                <a:effectLst/>
              </a:rPr>
              <a:t> models over </a:t>
            </a:r>
            <a:r>
              <a:rPr lang="en-US" b="1" i="1" dirty="0">
                <a:effectLst/>
              </a:rPr>
              <a:t>Black-Box</a:t>
            </a:r>
            <a:r>
              <a:rPr lang="en-US" dirty="0">
                <a:effectLst/>
              </a:rPr>
              <a:t> models</a:t>
            </a:r>
          </a:p>
          <a:p>
            <a:pPr>
              <a:lnSpc>
                <a:spcPct val="160000"/>
              </a:lnSpc>
            </a:pPr>
            <a:r>
              <a:rPr lang="en-US" dirty="0">
                <a:effectLst/>
              </a:rPr>
              <a:t>The cycle of </a:t>
            </a:r>
            <a:r>
              <a:rPr lang="en-US" b="1" i="1" dirty="0">
                <a:effectLst/>
              </a:rPr>
              <a:t>Hypothesis -&gt; Data -&gt; Intuition -&gt;Hypothesis</a:t>
            </a:r>
            <a:r>
              <a:rPr lang="en-US" dirty="0">
                <a:effectLst/>
              </a:rPr>
              <a:t> for data driven decision making</a:t>
            </a:r>
          </a:p>
          <a:p>
            <a:pPr>
              <a:lnSpc>
                <a:spcPct val="160000"/>
              </a:lnSpc>
            </a:pPr>
            <a:r>
              <a:rPr lang="en-US" dirty="0">
                <a:effectLst/>
              </a:rPr>
              <a:t>Know your user and gain his confidence. Often it may be (wo)man and machine rather than (wo)man vs machine</a:t>
            </a:r>
          </a:p>
          <a:p>
            <a:pPr>
              <a:lnSpc>
                <a:spcPct val="160000"/>
              </a:lnSpc>
            </a:pPr>
            <a:r>
              <a:rPr lang="en-US" dirty="0">
                <a:effectLst/>
              </a:rPr>
              <a:t>There is always a trade-off between exact solution of an approximate model approximate solution of an exact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125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1654-F17D-F7F2-53C6-261E486F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337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This is what happens in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1133-FDA6-8052-FE29-859CCE20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https://youtu.be/seO2yX-lN3M</a:t>
            </a:r>
            <a:endParaRPr lang="en-IN" dirty="0"/>
          </a:p>
          <a:p>
            <a:endParaRPr lang="en-IN" dirty="0"/>
          </a:p>
        </p:txBody>
      </p:sp>
      <p:pic>
        <p:nvPicPr>
          <p:cNvPr id="4" name="Online Media 3" title="mPower Stories I 'SOP Counseling Session'">
            <a:hlinkClick r:id="" action="ppaction://media"/>
            <a:extLst>
              <a:ext uri="{FF2B5EF4-FFF2-40B4-BE49-F238E27FC236}">
                <a16:creationId xmlns:a16="http://schemas.microsoft.com/office/drawing/2014/main" id="{370C2BCC-8136-02C2-248C-3D2EC63E093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3050" y="2418540"/>
            <a:ext cx="6475061" cy="3658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A104F-E47B-CEAD-D8D7-CA01128BA8DD}"/>
              </a:ext>
            </a:extLst>
          </p:cNvPr>
          <p:cNvSpPr txBox="1"/>
          <p:nvPr/>
        </p:nvSpPr>
        <p:spPr>
          <a:xfrm>
            <a:off x="1543050" y="63005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Credits: O9 solutions</a:t>
            </a:r>
          </a:p>
        </p:txBody>
      </p:sp>
    </p:spTree>
    <p:extLst>
      <p:ext uri="{BB962C8B-B14F-4D97-AF65-F5344CB8AC3E}">
        <p14:creationId xmlns:p14="http://schemas.microsoft.com/office/powerpoint/2010/main" val="38841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D022-EC8B-1786-FCCB-87B0B2E8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slides &amp; codes can be accessed here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939E-5392-03C4-E83D-4FD011CFD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chintasunny/symbiosis_2023: Guest lecture at Symbiosis (github.com)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404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9CC3-E55C-F421-34B2-77E09BF4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E98D-AE92-EFDB-E06E-21D43B719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IN" dirty="0"/>
              <a:t>I would like to sincerely thank Prof. Sri Yogi and Symbiosis institute for giving me this opportunity to interact with you all</a:t>
            </a:r>
          </a:p>
        </p:txBody>
      </p:sp>
    </p:spTree>
    <p:extLst>
      <p:ext uri="{BB962C8B-B14F-4D97-AF65-F5344CB8AC3E}">
        <p14:creationId xmlns:p14="http://schemas.microsoft.com/office/powerpoint/2010/main" val="81818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A4A9-A00C-2A83-52FB-DA1261A5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96" y="123729"/>
            <a:ext cx="10515600" cy="1114616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Inventory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24D6A-2B14-B446-9E22-18B390626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1238345"/>
            <a:ext cx="5257800" cy="524475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A fundamental problem in Retail is Inventory Optimization</a:t>
            </a:r>
          </a:p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How to move inventory optimally from suppliers to shoppers</a:t>
            </a:r>
          </a:p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The best definition for inventory is </a:t>
            </a:r>
            <a:r>
              <a:rPr lang="en-IN" b="1" i="1" dirty="0">
                <a:effectLst/>
              </a:rPr>
              <a:t>"Necessary Evil"</a:t>
            </a:r>
          </a:p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Customer Demand is fairly uncertain</a:t>
            </a:r>
          </a:p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Nirvana is when Inventory appears </a:t>
            </a:r>
            <a:r>
              <a:rPr lang="en-IN" b="1" i="1" dirty="0">
                <a:effectLst/>
              </a:rPr>
              <a:t>“just in time”</a:t>
            </a:r>
            <a:r>
              <a:rPr lang="en-IN" dirty="0">
                <a:effectLst/>
              </a:rPr>
              <a:t> to satisfy Demand</a:t>
            </a:r>
          </a:p>
          <a:p>
            <a:pPr lvl="1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/>
              </a:rPr>
              <a:t>In the world of COVID too ?</a:t>
            </a:r>
          </a:p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This is a Stochastic Control problem</a:t>
            </a:r>
          </a:p>
          <a:p>
            <a:pPr>
              <a:lnSpc>
                <a:spcPct val="160000"/>
              </a:lnSpc>
            </a:pPr>
            <a:r>
              <a:rPr lang="en-IN" dirty="0">
                <a:effectLst/>
              </a:rPr>
              <a:t>We start with an exposition of three classical simple problems:</a:t>
            </a:r>
          </a:p>
          <a:p>
            <a:pPr lvl="1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/>
              </a:rPr>
              <a:t>Economic Order Quantity (EOQ) problem</a:t>
            </a:r>
          </a:p>
          <a:p>
            <a:pPr lvl="1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/>
              </a:rPr>
              <a:t>Multi-item EOQ under budget constraints</a:t>
            </a:r>
          </a:p>
          <a:p>
            <a:pPr lvl="1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IN" dirty="0">
                <a:effectLst/>
              </a:rPr>
              <a:t>Newsvendor problem</a:t>
            </a:r>
            <a:endParaRPr lang="en-IN" dirty="0"/>
          </a:p>
        </p:txBody>
      </p:sp>
      <p:pic>
        <p:nvPicPr>
          <p:cNvPr id="2050" name="Picture 2" descr="Sea of Inventory">
            <a:extLst>
              <a:ext uri="{FF2B5EF4-FFF2-40B4-BE49-F238E27FC236}">
                <a16:creationId xmlns:a16="http://schemas.microsoft.com/office/drawing/2014/main" id="{07AE805B-7A3B-3488-E3CB-1057AD33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1419225"/>
            <a:ext cx="51562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EAAEE8-1075-001C-8F43-0DDE43E1BBEF}"/>
              </a:ext>
            </a:extLst>
          </p:cNvPr>
          <p:cNvSpPr txBox="1"/>
          <p:nvPr/>
        </p:nvSpPr>
        <p:spPr>
          <a:xfrm>
            <a:off x="6619875" y="5400675"/>
            <a:ext cx="515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Image Credits: </a:t>
            </a:r>
            <a:r>
              <a:rPr lang="en-US" sz="1200" i="1" dirty="0">
                <a:hlinkClick r:id="rId3"/>
              </a:rPr>
              <a:t>Just in Time JIT Production; Benefits and Requirements (leanmanufacturingtools.org)</a:t>
            </a:r>
            <a:endParaRPr lang="en-IN" sz="1200" i="1" dirty="0"/>
          </a:p>
        </p:txBody>
      </p:sp>
    </p:spTree>
    <p:extLst>
      <p:ext uri="{BB962C8B-B14F-4D97-AF65-F5344CB8AC3E}">
        <p14:creationId xmlns:p14="http://schemas.microsoft.com/office/powerpoint/2010/main" val="14472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B67A-5431-9A60-7A6F-61676BBD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592"/>
            <a:ext cx="10515600" cy="104146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Economic Order Quantity (EOQ)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609141-402F-B3BF-28AE-05B60C17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898" y="1296827"/>
            <a:ext cx="5362496" cy="31272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B309A7-1665-3472-55E2-755BA7591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" y="1296827"/>
            <a:ext cx="5097370" cy="2930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71EEDE-B792-2965-D48C-5C892A5E37B9}"/>
              </a:ext>
            </a:extLst>
          </p:cNvPr>
          <p:cNvSpPr txBox="1"/>
          <p:nvPr/>
        </p:nvSpPr>
        <p:spPr>
          <a:xfrm>
            <a:off x="838200" y="4744902"/>
            <a:ext cx="45476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Re-order point: Inventory level at which an order is placed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Q: Order Quantity (Decision Variable)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Cc : Carrying cost per unit per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Co: Order cost per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D: Annual Demand </a:t>
            </a:r>
            <a:endParaRPr lang="en-I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414F7-A202-9344-DF0B-C63D86E4A6D5}"/>
                  </a:ext>
                </a:extLst>
              </p:cNvPr>
              <p:cNvSpPr txBox="1"/>
              <p:nvPr/>
            </p:nvSpPr>
            <p:spPr>
              <a:xfrm>
                <a:off x="6189898" y="4744902"/>
                <a:ext cx="5362496" cy="1383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Total cost function looks 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den>
                    </m:f>
                  </m:oMath>
                </a14:m>
                <a:endParaRPr lang="en-IN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Taking derivative </a:t>
                </a:r>
                <a:r>
                  <a:rPr lang="en-US" sz="1400" dirty="0" err="1"/>
                  <a:t>w.r.t.</a:t>
                </a:r>
                <a:r>
                  <a:rPr lang="en-US" sz="1400" dirty="0"/>
                  <a:t> Q and setting it to 0 yields:</a:t>
                </a:r>
              </a:p>
              <a:p>
                <a:r>
                  <a:rPr lang="en-US" sz="1400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sSup>
                          <m:sSupPr>
                            <m:ctrlP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	 </a:t>
                </a:r>
                <a14:m>
                  <m:oMath xmlns:m="http://schemas.openxmlformats.org/officeDocument/2006/math">
                    <m:r>
                      <a:rPr lang="en-IN" sz="1400" b="0" i="0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IN" sz="1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rad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414F7-A202-9344-DF0B-C63D86E4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98" y="4744902"/>
                <a:ext cx="5362496" cy="1383327"/>
              </a:xfrm>
              <a:prstGeom prst="rect">
                <a:avLst/>
              </a:prstGeom>
              <a:blipFill>
                <a:blip r:embed="rId4"/>
                <a:stretch>
                  <a:fillRect l="-1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2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E529-12F4-6033-9770-D830F8ACA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300"/>
            <a:ext cx="10515600" cy="935928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A note on costs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B5D01-25F5-DB5A-EB6D-F15BB42BB3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83578"/>
                <a:ext cx="10791825" cy="5426771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dirty="0">
                    <a:effectLst/>
                  </a:rPr>
                  <a:t>Costs are seldom known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>
                    <a:effectLst/>
                  </a:rPr>
                  <a:t>Carrying cost is a combination of different components like 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effectLst/>
                  </a:rPr>
                  <a:t>Capital cost 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effectLst/>
                  </a:rPr>
                  <a:t>Storage cost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effectLst/>
                  </a:rPr>
                  <a:t>Spoilage/Obsolescence cost</a:t>
                </a:r>
              </a:p>
              <a:p>
                <a:pPr lvl="1">
                  <a:lnSpc>
                    <a:spcPct val="17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>
                    <a:effectLst/>
                  </a:rPr>
                  <a:t>Opportunity cost, </a:t>
                </a:r>
                <a:r>
                  <a:rPr lang="en-US" dirty="0" err="1">
                    <a:effectLst/>
                  </a:rPr>
                  <a:t>etc</a:t>
                </a:r>
                <a:endParaRPr lang="en-US" dirty="0">
                  <a:effectLst/>
                </a:endParaRPr>
              </a:p>
              <a:p>
                <a:pPr marL="447675" indent="0" defTabSz="447675">
                  <a:lnSpc>
                    <a:spcPct val="170000"/>
                  </a:lnSpc>
                  <a:buNone/>
                  <a:tabLst>
                    <a:tab pos="447675" algn="l"/>
                  </a:tabLst>
                </a:pPr>
                <a:r>
                  <a:rPr lang="en-US" i="1" dirty="0">
                    <a:effectLst/>
                  </a:rPr>
                  <a:t>Converting these into per unit is complex due to subjective and non-linear nature of these components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>
                    <a:effectLst/>
                  </a:rPr>
                  <a:t>Ordering cost is a combination of transportation and processing charges. 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>
                    <a:effectLst/>
                  </a:rPr>
                  <a:t>Ordering cost may some times take the form of order cadence and minimum buys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>
                    <a:effectLst/>
                  </a:rPr>
                  <a:t>Costs are recalibrated periodically with human involvement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>
                    <a:effectLst/>
                  </a:rPr>
                  <a:t>Relative, as against absolute, nature of costs matter. In case of EOQ, it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4B5D01-25F5-DB5A-EB6D-F15BB42BB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83578"/>
                <a:ext cx="10791825" cy="5426771"/>
              </a:xfrm>
              <a:blipFill>
                <a:blip r:embed="rId2"/>
                <a:stretch>
                  <a:fillRect l="-1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0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A1C1-6184-676F-7F55-F7D37AAB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111918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Excel Exercise: EOQ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9FDF-C5C1-A542-DA0E-AD7BF414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Using simulation or Evaluation compute the EOQ (curves) for the following scenario: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Carrying cost/unit/year: 5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Order cost/order: 100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Annual demand : 50000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41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8D1B-9A23-DA2E-ACA3-09EA2C26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50"/>
            <a:ext cx="10515600" cy="1081088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Multi-item EOQ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3CFF8-A1B2-AFCB-6C36-1E399AFFB3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1249"/>
                <a:ext cx="10877550" cy="5299075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dirty="0"/>
                  <a:t>Multiple items may have to be optimized together due to factors like:</a:t>
                </a:r>
              </a:p>
              <a:p>
                <a:pPr lvl="1">
                  <a:lnSpc>
                    <a:spcPct val="16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Space constraints </a:t>
                </a:r>
              </a:p>
              <a:p>
                <a:pPr lvl="1">
                  <a:lnSpc>
                    <a:spcPct val="16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Budget </a:t>
                </a:r>
              </a:p>
              <a:p>
                <a:pPr lvl="1">
                  <a:lnSpc>
                    <a:spcPct val="16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Common order cycle </a:t>
                </a:r>
              </a:p>
              <a:p>
                <a:pPr lvl="1">
                  <a:lnSpc>
                    <a:spcPct val="16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Transportation 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dirty="0"/>
                  <a:t>Let’s derive the EOQ under budget constraints. Assume B as the budget under disposition and b</a:t>
                </a:r>
                <a:r>
                  <a:rPr lang="en-US" baseline="-25000" dirty="0"/>
                  <a:t>i</a:t>
                </a:r>
                <a:r>
                  <a:rPr lang="en-US" dirty="0"/>
                  <a:t> be the unit price of item-</a:t>
                </a:r>
                <a:r>
                  <a:rPr lang="en-US" dirty="0" err="1"/>
                  <a:t>i</a:t>
                </a:r>
                <a:r>
                  <a:rPr lang="en-US" dirty="0"/>
                  <a:t>. </a:t>
                </a:r>
                <a:r>
                  <a:rPr lang="en-US" i="1" dirty="0"/>
                  <a:t>n</a:t>
                </a:r>
                <a:r>
                  <a:rPr lang="en-US" dirty="0"/>
                  <a:t> be the number of items sharing a fixed budget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dirty="0"/>
                  <a:t>The model looks like </a:t>
                </a:r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𝑜𝑖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𝑐𝑖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dirty="0"/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lang="en-IN" dirty="0"/>
                  <a:t>					ST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lang="en-IN" dirty="0"/>
                  <a:t>	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3CFF8-A1B2-AFCB-6C36-1E399AFFB3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1249"/>
                <a:ext cx="10877550" cy="5299075"/>
              </a:xfrm>
              <a:blipFill>
                <a:blip r:embed="rId2"/>
                <a:stretch>
                  <a:fillRect l="-168" b="-21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3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2F45-1A86-09BF-799B-48B7AEA2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887"/>
            <a:ext cx="10515600" cy="1009651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Multi-item EOQ (Contd.)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C163B-8686-F782-440F-810799E09A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3975"/>
                <a:ext cx="10515600" cy="4852988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dirty="0"/>
                  <a:t>Taking Lagrange and differentiation yields the following</a:t>
                </a: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𝑜𝑖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 is a </a:t>
                </a:r>
                <a:r>
                  <a:rPr lang="en-IN" dirty="0" err="1"/>
                  <a:t>Lagrangian</a:t>
                </a:r>
                <a:r>
                  <a:rPr lang="en-IN" dirty="0"/>
                  <a:t> multiplier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Compare this equation with classical EOQ equation</a:t>
                </a:r>
                <a:r>
                  <a:rPr lang="en-IN" dirty="0"/>
                  <a:t> (substitute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N" dirty="0"/>
                  <a:t> )</a:t>
                </a:r>
              </a:p>
              <a:p>
                <a:pPr>
                  <a:lnSpc>
                    <a:spcPct val="170000"/>
                  </a:lnSpc>
                </a:pPr>
                <a:r>
                  <a:rPr lang="en-IN" dirty="0"/>
                  <a:t>Budget constraint has an imputed impact on carrying cost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Honoring budgets are pretty important in practice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The fluid and tactical nature of the definition makes budgets a ”Soft” constraint rather than a ”Hard” constraint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dirty="0"/>
                  <a:t>Simulation techniques are often employed to tune cost parameters in order to arrive at a right balance between conflicting goals like budgets and OOS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C163B-8686-F782-440F-810799E09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3975"/>
                <a:ext cx="10515600" cy="4852988"/>
              </a:xfrm>
              <a:blipFill>
                <a:blip r:embed="rId2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3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92F9-3E08-5ECD-86A8-0FDAEB322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42887"/>
            <a:ext cx="10515600" cy="10096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Excel Solver: Multi-item EOQ</a:t>
            </a:r>
            <a:endParaRPr lang="en-IN" sz="36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561C33-9213-D8BF-BBB1-D758723A1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51414"/>
              </p:ext>
            </p:extLst>
          </p:nvPr>
        </p:nvGraphicFramePr>
        <p:xfrm>
          <a:off x="847725" y="1933575"/>
          <a:ext cx="5067300" cy="1904999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735947">
                  <a:extLst>
                    <a:ext uri="{9D8B030D-6E8A-4147-A177-3AD203B41FA5}">
                      <a16:colId xmlns:a16="http://schemas.microsoft.com/office/drawing/2014/main" val="4106545640"/>
                    </a:ext>
                  </a:extLst>
                </a:gridCol>
                <a:gridCol w="862437">
                  <a:extLst>
                    <a:ext uri="{9D8B030D-6E8A-4147-A177-3AD203B41FA5}">
                      <a16:colId xmlns:a16="http://schemas.microsoft.com/office/drawing/2014/main" val="67921701"/>
                    </a:ext>
                  </a:extLst>
                </a:gridCol>
                <a:gridCol w="1138417">
                  <a:extLst>
                    <a:ext uri="{9D8B030D-6E8A-4147-A177-3AD203B41FA5}">
                      <a16:colId xmlns:a16="http://schemas.microsoft.com/office/drawing/2014/main" val="2144020670"/>
                    </a:ext>
                  </a:extLst>
                </a:gridCol>
                <a:gridCol w="965931">
                  <a:extLst>
                    <a:ext uri="{9D8B030D-6E8A-4147-A177-3AD203B41FA5}">
                      <a16:colId xmlns:a16="http://schemas.microsoft.com/office/drawing/2014/main" val="4131226554"/>
                    </a:ext>
                  </a:extLst>
                </a:gridCol>
                <a:gridCol w="1364568">
                  <a:extLst>
                    <a:ext uri="{9D8B030D-6E8A-4147-A177-3AD203B41FA5}">
                      <a16:colId xmlns:a16="http://schemas.microsoft.com/office/drawing/2014/main" val="218626012"/>
                    </a:ext>
                  </a:extLst>
                </a:gridCol>
              </a:tblGrid>
              <a:tr h="7542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Item</a:t>
                      </a:r>
                      <a:endParaRPr lang="en-IN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unit cost</a:t>
                      </a:r>
                      <a:endParaRPr lang="en-IN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carrying cost</a:t>
                      </a:r>
                      <a:endParaRPr lang="en-IN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order cost</a:t>
                      </a:r>
                      <a:endParaRPr lang="en-IN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annual demand</a:t>
                      </a:r>
                      <a:endParaRPr lang="en-IN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8672467"/>
                  </a:ext>
                </a:extLst>
              </a:tr>
              <a:tr h="383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0.6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40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10000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8446573"/>
                  </a:ext>
                </a:extLst>
              </a:tr>
              <a:tr h="383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B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1.2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90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25000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3399439"/>
                  </a:ext>
                </a:extLst>
              </a:tr>
              <a:tr h="3835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C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1.8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>
                          <a:effectLst/>
                        </a:rPr>
                        <a:t>200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35000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4660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FE92CE-6D93-F01B-9DCD-18B0B3271C18}"/>
              </a:ext>
            </a:extLst>
          </p:cNvPr>
          <p:cNvSpPr txBox="1"/>
          <p:nvPr/>
        </p:nvSpPr>
        <p:spPr>
          <a:xfrm>
            <a:off x="847725" y="1181100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3 items with the following data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F74B9-8CD2-E2A8-9836-D1E54272AE14}"/>
              </a:ext>
            </a:extLst>
          </p:cNvPr>
          <p:cNvSpPr txBox="1"/>
          <p:nvPr/>
        </p:nvSpPr>
        <p:spPr>
          <a:xfrm>
            <a:off x="847725" y="4629150"/>
            <a:ext cx="6743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will be their EOQ?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will be the EOQ if budget on item procurement cost 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75000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85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1371</TotalTime>
  <Words>2250</Words>
  <Application>Microsoft Office PowerPoint</Application>
  <PresentationFormat>Widescreen</PresentationFormat>
  <Paragraphs>335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Helvetica for Target</vt:lpstr>
      <vt:lpstr>Symbol</vt:lpstr>
      <vt:lpstr>Times New Roman</vt:lpstr>
      <vt:lpstr>Office Theme</vt:lpstr>
      <vt:lpstr>A Primer on Inventory Optimization using Excel/Python</vt:lpstr>
      <vt:lpstr>About Myself</vt:lpstr>
      <vt:lpstr>Inventory Optimization</vt:lpstr>
      <vt:lpstr>Economic Order Quantity (EOQ)</vt:lpstr>
      <vt:lpstr>A note on costs</vt:lpstr>
      <vt:lpstr>Excel Exercise: EOQ</vt:lpstr>
      <vt:lpstr>Multi-item EOQ</vt:lpstr>
      <vt:lpstr>Multi-item EOQ (Contd.)</vt:lpstr>
      <vt:lpstr>Excel Solver: Multi-item EOQ</vt:lpstr>
      <vt:lpstr>News Vendor Problem</vt:lpstr>
      <vt:lpstr>Optimize News Vendor Function</vt:lpstr>
      <vt:lpstr>News Vendor Problem</vt:lpstr>
      <vt:lpstr>Python Exercise: News Vendor (Poisson)</vt:lpstr>
      <vt:lpstr>Python Exercise: News Vendor (Empirical distribution)</vt:lpstr>
      <vt:lpstr>Inventory Ordering Policy</vt:lpstr>
      <vt:lpstr>Practical Inventory optimization problem</vt:lpstr>
      <vt:lpstr>Service Level</vt:lpstr>
      <vt:lpstr>Service levels and Item velocities</vt:lpstr>
      <vt:lpstr>Importance of accurate forecasting </vt:lpstr>
      <vt:lpstr>Re-balance network inventory</vt:lpstr>
      <vt:lpstr>Mathematical optimization terminology</vt:lpstr>
      <vt:lpstr>Re-balance network inventory: formulation</vt:lpstr>
      <vt:lpstr>OR-Tools</vt:lpstr>
      <vt:lpstr>OR-Tools: Basic Syntax</vt:lpstr>
      <vt:lpstr>Network Rebalancing (revisited)</vt:lpstr>
      <vt:lpstr>Learnings from my personal experience</vt:lpstr>
      <vt:lpstr>This is what happens in reality</vt:lpstr>
      <vt:lpstr>Course slides &amp; codes can be accessed here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Primer on Inventory Optimization using Excel/Python</dc:title>
  <dc:creator>sunil chinta</dc:creator>
  <cp:lastModifiedBy>sunil chinta</cp:lastModifiedBy>
  <cp:revision>30</cp:revision>
  <dcterms:created xsi:type="dcterms:W3CDTF">2023-08-04T07:08:25Z</dcterms:created>
  <dcterms:modified xsi:type="dcterms:W3CDTF">2023-08-10T07:22:26Z</dcterms:modified>
</cp:coreProperties>
</file>